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notesMasterIdLst>
    <p:notesMasterId r:id="rId30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7" r:id="rId28"/>
    <p:sldId id="278" r:id="rId29"/>
  </p:sldIdLst>
  <p:sldSz cx="24377650" cy="13716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14" y="114"/>
      </p:cViewPr>
      <p:guideLst>
        <p:guide orient="horz" pos="4320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Feu clic per a moure la diapositiva</a:t>
            </a: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</a:rPr>
              <a:t>Feu clic per a editar el format de les notes</a:t>
            </a:r>
          </a:p>
        </p:txBody>
      </p:sp>
      <p:sp>
        <p:nvSpPr>
          <p:cNvPr id="29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ca-ES" sz="1400" b="0" strike="noStrike" spc="-1">
                <a:solidFill>
                  <a:srgbClr val="000000"/>
                </a:solidFill>
                <a:latin typeface="Times New Roman"/>
              </a:rPr>
              <a:t>&lt;capçalera&gt;</a:t>
            </a:r>
          </a:p>
        </p:txBody>
      </p:sp>
      <p:sp>
        <p:nvSpPr>
          <p:cNvPr id="296" name="PlaceHolder 4"/>
          <p:cNvSpPr>
            <a:spLocks noGrp="1"/>
          </p:cNvSpPr>
          <p:nvPr>
            <p:ph type="dt" idx="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ca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ca-ES" sz="1400" b="0" strike="noStrike" spc="-1">
                <a:solidFill>
                  <a:srgbClr val="000000"/>
                </a:solidFill>
                <a:latin typeface="Times New Roman"/>
              </a:rPr>
              <a:t>&lt;data/hora&gt;</a:t>
            </a:r>
          </a:p>
        </p:txBody>
      </p:sp>
      <p:sp>
        <p:nvSpPr>
          <p:cNvPr id="297" name="PlaceHolder 5"/>
          <p:cNvSpPr>
            <a:spLocks noGrp="1"/>
          </p:cNvSpPr>
          <p:nvPr>
            <p:ph type="ft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ca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ca-ES" sz="1400" b="0" strike="noStrike" spc="-1">
                <a:solidFill>
                  <a:srgbClr val="000000"/>
                </a:solidFill>
                <a:latin typeface="Times New Roman"/>
              </a:rPr>
              <a:t>&lt;peu de pàgina&gt;</a:t>
            </a:r>
          </a:p>
        </p:txBody>
      </p:sp>
      <p:sp>
        <p:nvSpPr>
          <p:cNvPr id="298" name="PlaceHolder 6"/>
          <p:cNvSpPr>
            <a:spLocks noGrp="1"/>
          </p:cNvSpPr>
          <p:nvPr>
            <p:ph type="sldNum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ca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C92C484-545D-40F4-9C23-883E7D34D4DA}" type="slidenum">
              <a:rPr lang="ca-ES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buNone/>
              </a:pPr>
              <a:t>‹Nº›</a:t>
            </a:fld>
            <a:endParaRPr lang="ca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3200" cy="3720600"/>
          </a:xfrm>
          <a:prstGeom prst="rect">
            <a:avLst/>
          </a:prstGeom>
          <a:ln w="0">
            <a:noFill/>
          </a:ln>
        </p:spPr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 type="sldNum" idx="6"/>
          </p:nvPr>
        </p:nvSpPr>
        <p:spPr>
          <a:xfrm>
            <a:off x="3850560" y="9430200"/>
            <a:ext cx="294552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48AC195-914D-4AC2-A5A7-26CBB095135D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</a:pPr>
              <a:t>2</a:t>
            </a:fld>
            <a:endParaRPr lang="ca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3200" cy="3720600"/>
          </a:xfrm>
          <a:prstGeom prst="rect">
            <a:avLst/>
          </a:prstGeom>
          <a:ln w="0">
            <a:noFill/>
          </a:ln>
        </p:spPr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 type="sldNum" idx="15"/>
          </p:nvPr>
        </p:nvSpPr>
        <p:spPr>
          <a:xfrm>
            <a:off x="3850560" y="9430200"/>
            <a:ext cx="294552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E956C17-0C5A-4F80-9231-0AAFEE5556DD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</a:pPr>
              <a:t>19</a:t>
            </a:fld>
            <a:endParaRPr lang="ca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3200" cy="3720600"/>
          </a:xfrm>
          <a:prstGeom prst="rect">
            <a:avLst/>
          </a:prstGeom>
          <a:ln w="0">
            <a:noFill/>
          </a:ln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sldNum" idx="17"/>
          </p:nvPr>
        </p:nvSpPr>
        <p:spPr>
          <a:xfrm>
            <a:off x="3850560" y="9430200"/>
            <a:ext cx="294552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D30B2AE-C28B-4442-A3A9-112AE8F4C050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</a:pPr>
              <a:t>21</a:t>
            </a:fld>
            <a:endParaRPr lang="ca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ln w="0">
            <a:noFill/>
          </a:ln>
        </p:spPr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519" name="PlaceHolder 3"/>
          <p:cNvSpPr>
            <a:spLocks noGrp="1"/>
          </p:cNvSpPr>
          <p:nvPr>
            <p:ph type="sldNum" idx="18"/>
          </p:nvPr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300" b="0" strike="noStrike" spc="-1">
                <a:solidFill>
                  <a:schemeClr val="dk1"/>
                </a:solidFill>
                <a:latin typeface="Lato Light"/>
                <a:ea typeface="Lato Ligh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0D2AF1F-CEDE-49A8-A47E-0B597E53D777}" type="slidenum">
              <a:rPr lang="es-ES" sz="1300" b="0" strike="noStrike" spc="-1">
                <a:solidFill>
                  <a:schemeClr val="dk1"/>
                </a:solidFill>
                <a:latin typeface="Lato Light"/>
                <a:ea typeface="Lato Light"/>
              </a:rPr>
              <a:pPr indent="0" algn="r">
                <a:lnSpc>
                  <a:spcPct val="100000"/>
                </a:lnSpc>
                <a:buNone/>
              </a:pPr>
              <a:t>22</a:t>
            </a:fld>
            <a:endParaRPr lang="ca-E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3200" cy="3720600"/>
          </a:xfrm>
          <a:prstGeom prst="rect">
            <a:avLst/>
          </a:prstGeom>
          <a:ln w="0">
            <a:noFill/>
          </a:ln>
        </p:spPr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sldNum" idx="7"/>
          </p:nvPr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300" b="0" strike="noStrike" spc="-1">
                <a:solidFill>
                  <a:schemeClr val="dk1"/>
                </a:solidFill>
                <a:latin typeface="Lato Light"/>
                <a:ea typeface="Lato Ligh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5E6AADA-F748-45DC-916B-BF40FA168110}" type="slidenum">
              <a:rPr lang="es-ES" sz="1300" b="0" strike="noStrike" spc="-1">
                <a:solidFill>
                  <a:schemeClr val="dk1"/>
                </a:solidFill>
                <a:latin typeface="Lato Light"/>
                <a:ea typeface="Lato Light"/>
              </a:rPr>
              <a:pPr indent="0" algn="r">
                <a:lnSpc>
                  <a:spcPct val="100000"/>
                </a:lnSpc>
                <a:buNone/>
              </a:pPr>
              <a:t>6</a:t>
            </a:fld>
            <a:endParaRPr lang="ca-E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3200" cy="3720600"/>
          </a:xfrm>
          <a:prstGeom prst="rect">
            <a:avLst/>
          </a:prstGeom>
          <a:ln w="0">
            <a:noFill/>
          </a:ln>
        </p:spPr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sldNum" idx="8"/>
          </p:nvPr>
        </p:nvSpPr>
        <p:spPr>
          <a:xfrm>
            <a:off x="3850560" y="9430200"/>
            <a:ext cx="294552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63C024E-3D2A-4B5B-96D0-BE5060313FD4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</a:pPr>
              <a:t>8</a:t>
            </a:fld>
            <a:endParaRPr lang="ca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3200" cy="3720600"/>
          </a:xfrm>
          <a:prstGeom prst="rect">
            <a:avLst/>
          </a:prstGeom>
          <a:ln w="0">
            <a:noFill/>
          </a:ln>
        </p:spPr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 type="sldNum" idx="9"/>
          </p:nvPr>
        </p:nvSpPr>
        <p:spPr>
          <a:xfrm>
            <a:off x="3850560" y="9430200"/>
            <a:ext cx="294552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84AA68D-AB6C-4CDD-9B5A-19A8CFF7E438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</a:pPr>
              <a:t>11</a:t>
            </a:fld>
            <a:endParaRPr lang="ca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3200" cy="3720600"/>
          </a:xfrm>
          <a:prstGeom prst="rect">
            <a:avLst/>
          </a:prstGeom>
          <a:ln w="0">
            <a:noFill/>
          </a:ln>
        </p:spPr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 type="sldNum" idx="10"/>
          </p:nvPr>
        </p:nvSpPr>
        <p:spPr>
          <a:xfrm>
            <a:off x="3850560" y="9430200"/>
            <a:ext cx="294552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95EE732-F0E4-4E08-9B44-D876F8340542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</a:pPr>
              <a:t>12</a:t>
            </a:fld>
            <a:endParaRPr lang="ca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3200" cy="3720600"/>
          </a:xfrm>
          <a:prstGeom prst="rect">
            <a:avLst/>
          </a:prstGeom>
          <a:ln w="0">
            <a:noFill/>
          </a:ln>
        </p:spPr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sldNum" idx="11"/>
          </p:nvPr>
        </p:nvSpPr>
        <p:spPr>
          <a:xfrm>
            <a:off x="3850560" y="9430200"/>
            <a:ext cx="294552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3092EA1-D463-401D-8FAE-E5EC2612FFDE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</a:pPr>
              <a:t>13</a:t>
            </a:fld>
            <a:endParaRPr lang="ca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3200" cy="3720600"/>
          </a:xfrm>
          <a:prstGeom prst="rect">
            <a:avLst/>
          </a:prstGeom>
          <a:ln w="0">
            <a:noFill/>
          </a:ln>
        </p:spPr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sldNum" idx="12"/>
          </p:nvPr>
        </p:nvSpPr>
        <p:spPr>
          <a:xfrm>
            <a:off x="3850560" y="9430200"/>
            <a:ext cx="294552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64B8199-91A7-4270-9E16-A4D059080AC6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</a:pPr>
              <a:t>15</a:t>
            </a:fld>
            <a:endParaRPr lang="ca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3200" cy="3720600"/>
          </a:xfrm>
          <a:prstGeom prst="rect">
            <a:avLst/>
          </a:prstGeom>
          <a:ln w="0">
            <a:noFill/>
          </a:ln>
        </p:spPr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 type="sldNum" idx="13"/>
          </p:nvPr>
        </p:nvSpPr>
        <p:spPr>
          <a:xfrm>
            <a:off x="3850560" y="9430200"/>
            <a:ext cx="294552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F18971F-292D-45A6-9C49-9E081BB9155E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</a:pPr>
              <a:t>16</a:t>
            </a:fld>
            <a:endParaRPr lang="ca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3200" cy="3720600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ca-ES" sz="24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 type="sldNum" idx="14"/>
          </p:nvPr>
        </p:nvSpPr>
        <p:spPr>
          <a:xfrm>
            <a:off x="3850560" y="9430200"/>
            <a:ext cx="294552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48C7504-F892-4E53-A1A2-8C3EC4597288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</a:pPr>
              <a:t>18</a:t>
            </a:fld>
            <a:endParaRPr lang="ca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80160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532188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228132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80160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532188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380160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532188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228132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380160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532188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380160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532188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228132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/>
          </p:nvPr>
        </p:nvSpPr>
        <p:spPr>
          <a:xfrm>
            <a:off x="380160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/>
          </p:nvPr>
        </p:nvSpPr>
        <p:spPr>
          <a:xfrm>
            <a:off x="532188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380160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/>
          </p:nvPr>
        </p:nvSpPr>
        <p:spPr>
          <a:xfrm>
            <a:off x="532188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/>
          </p:nvPr>
        </p:nvSpPr>
        <p:spPr>
          <a:xfrm>
            <a:off x="228132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/>
          </p:nvPr>
        </p:nvSpPr>
        <p:spPr>
          <a:xfrm>
            <a:off x="380160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/>
          </p:nvPr>
        </p:nvSpPr>
        <p:spPr>
          <a:xfrm>
            <a:off x="532188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subTitle"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subTitle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380160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532188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/>
          </p:nvPr>
        </p:nvSpPr>
        <p:spPr>
          <a:xfrm>
            <a:off x="228132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6"/>
          <p:cNvSpPr>
            <a:spLocks noGrp="1"/>
          </p:cNvSpPr>
          <p:nvPr>
            <p:ph/>
          </p:nvPr>
        </p:nvSpPr>
        <p:spPr>
          <a:xfrm>
            <a:off x="380160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7"/>
          <p:cNvSpPr>
            <a:spLocks noGrp="1"/>
          </p:cNvSpPr>
          <p:nvPr>
            <p:ph/>
          </p:nvPr>
        </p:nvSpPr>
        <p:spPr>
          <a:xfrm>
            <a:off x="532188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9742A17-C115-48C6-A839-35C58D0FE5E8}" type="slidenum">
              <a:rPr/>
              <a:pPr/>
              <a:t>‹Nº›</a:t>
            </a:fld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subTitle"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FAB543-647F-4F38-B5D5-91CD096054FA}" type="slidenum">
              <a:rPr/>
              <a:pPr/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88E748E-F2C8-4127-BB34-E270AB2CCFA1}" type="slidenum">
              <a:rPr/>
              <a:pPr/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E9B6CC-4625-4F88-913B-EE71D0BF9D4B}" type="slidenum">
              <a:rPr/>
              <a:pPr/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B5848A8-A21A-4C47-8C98-8A905843253A}" type="slidenum">
              <a:rPr/>
              <a:pPr/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subTitle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1BC818E-50F0-4087-B3B9-97255ECAE68B}" type="slidenum">
              <a:rPr/>
              <a:pPr/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1A496E8-9F98-48ED-9EB0-DCB10D36BBB0}" type="slidenum">
              <a:rPr/>
              <a:pPr/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E1F4DDB-ADFC-49B9-9DD4-52BCB650265E}" type="slidenum">
              <a:rPr/>
              <a:pPr/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0B7709-C363-48C4-8B10-49A4D5C5AA5F}" type="slidenum">
              <a:rPr/>
              <a:pPr/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7A43ED2-6D9E-4F59-980A-93892DDE25B8}" type="slidenum">
              <a:rPr/>
              <a:pPr/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671A8D5-BBA9-4875-BA1A-1AC9A25B4583}" type="slidenum">
              <a:rPr/>
              <a:pPr/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380160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/>
          </p:nvPr>
        </p:nvSpPr>
        <p:spPr>
          <a:xfrm>
            <a:off x="532188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/>
          </p:nvPr>
        </p:nvSpPr>
        <p:spPr>
          <a:xfrm>
            <a:off x="228132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6"/>
          <p:cNvSpPr>
            <a:spLocks noGrp="1"/>
          </p:cNvSpPr>
          <p:nvPr>
            <p:ph/>
          </p:nvPr>
        </p:nvSpPr>
        <p:spPr>
          <a:xfrm>
            <a:off x="380160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7"/>
          <p:cNvSpPr>
            <a:spLocks noGrp="1"/>
          </p:cNvSpPr>
          <p:nvPr>
            <p:ph/>
          </p:nvPr>
        </p:nvSpPr>
        <p:spPr>
          <a:xfrm>
            <a:off x="532188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59C8403-8713-4E97-8968-8DC5AC632B65}" type="slidenum">
              <a:rPr/>
              <a:pPr/>
              <a:t>‹Nº›</a:t>
            </a:fld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subTitle"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ubTitle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a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521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5"/>
          <p:cNvSpPr>
            <a:spLocks noGrp="1"/>
          </p:cNvSpPr>
          <p:nvPr>
            <p:ph/>
          </p:nvPr>
        </p:nvSpPr>
        <p:spPr>
          <a:xfrm>
            <a:off x="4585320" y="605988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380160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/>
          </p:nvPr>
        </p:nvSpPr>
        <p:spPr>
          <a:xfrm>
            <a:off x="5321880" y="333540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5"/>
          <p:cNvSpPr>
            <a:spLocks noGrp="1"/>
          </p:cNvSpPr>
          <p:nvPr>
            <p:ph/>
          </p:nvPr>
        </p:nvSpPr>
        <p:spPr>
          <a:xfrm>
            <a:off x="228132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6"/>
          <p:cNvSpPr>
            <a:spLocks noGrp="1"/>
          </p:cNvSpPr>
          <p:nvPr>
            <p:ph/>
          </p:nvPr>
        </p:nvSpPr>
        <p:spPr>
          <a:xfrm>
            <a:off x="380160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7"/>
          <p:cNvSpPr>
            <a:spLocks noGrp="1"/>
          </p:cNvSpPr>
          <p:nvPr>
            <p:ph/>
          </p:nvPr>
        </p:nvSpPr>
        <p:spPr>
          <a:xfrm>
            <a:off x="5321880" y="6059880"/>
            <a:ext cx="144756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2281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85320" y="3335400"/>
            <a:ext cx="21938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2281320" y="6059880"/>
            <a:ext cx="4496040" cy="248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;p24"/>
          <p:cNvSpPr/>
          <p:nvPr/>
        </p:nvSpPr>
        <p:spPr>
          <a:xfrm>
            <a:off x="7791480" y="12512520"/>
            <a:ext cx="8807040" cy="85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400" b="0" strike="noStrike" spc="-1">
                <a:solidFill>
                  <a:schemeClr val="accent1"/>
                </a:solidFill>
                <a:latin typeface="Lato Light"/>
                <a:ea typeface="Lato Light"/>
              </a:rPr>
              <a:t>www.companyname.com</a:t>
            </a:r>
            <a:endParaRPr lang="ca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000" b="0" strike="noStrike" spc="-1">
                <a:solidFill>
                  <a:schemeClr val="dk2"/>
                </a:solidFill>
                <a:latin typeface="Lato Light"/>
                <a:ea typeface="Lato Light"/>
              </a:rPr>
              <a:t>© 2016 Jetfabrik Multipurpose Theme. All Rights Reserved. </a:t>
            </a:r>
            <a:endParaRPr lang="ca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Google Shape;16;p24"/>
          <p:cNvSpPr/>
          <p:nvPr/>
        </p:nvSpPr>
        <p:spPr>
          <a:xfrm>
            <a:off x="23069520" y="522360"/>
            <a:ext cx="858600" cy="86004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1EA18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2" name="Google Shape;17;p24"/>
          <p:cNvSpPr/>
          <p:nvPr/>
        </p:nvSpPr>
        <p:spPr>
          <a:xfrm>
            <a:off x="23109120" y="606600"/>
            <a:ext cx="80784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E23C6259-0256-4977-B995-3835332E16BB}" type="slidenum">
              <a:rPr lang="es-ES" sz="2800" b="1" strike="noStrike" spc="-1">
                <a:solidFill>
                  <a:schemeClr val="lt1"/>
                </a:solidFill>
                <a:latin typeface="Lato"/>
                <a:ea typeface="Lato"/>
              </a:rPr>
              <a:pPr algn="ctr">
                <a:lnSpc>
                  <a:spcPct val="100000"/>
                </a:lnSpc>
                <a:tabLst>
                  <a:tab pos="0" algn="l"/>
                </a:tabLst>
              </a:pPr>
              <a:t>‹Nº›</a:t>
            </a:fld>
            <a:endParaRPr lang="ca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Google Shape;19;p25"/>
          <p:cNvSpPr/>
          <p:nvPr/>
        </p:nvSpPr>
        <p:spPr>
          <a:xfrm>
            <a:off x="7738920" y="12533400"/>
            <a:ext cx="8162640" cy="10029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body"/>
          </p:nvPr>
        </p:nvSpPr>
        <p:spPr>
          <a:xfrm>
            <a:off x="13467600" y="44640"/>
            <a:ext cx="11088360" cy="13491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Segon nivell de l'esquema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Tercer nivell de l'esquema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Quart nivell de l'esquema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Cinquè nivell de l'esquema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Sisè nivell de l'esquema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Setè nivell de l'esquema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Feu clic per a editar el format del text del títol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15;p24"/>
          <p:cNvSpPr/>
          <p:nvPr/>
        </p:nvSpPr>
        <p:spPr>
          <a:xfrm>
            <a:off x="7791480" y="12512520"/>
            <a:ext cx="8807040" cy="85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400" b="0" strike="noStrike" spc="-1">
                <a:solidFill>
                  <a:schemeClr val="accent1"/>
                </a:solidFill>
                <a:latin typeface="Lato Light"/>
                <a:ea typeface="Lato Light"/>
              </a:rPr>
              <a:t>www.companyname.com</a:t>
            </a:r>
            <a:endParaRPr lang="ca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000" b="0" strike="noStrike" spc="-1">
                <a:solidFill>
                  <a:schemeClr val="dk2"/>
                </a:solidFill>
                <a:latin typeface="Lato Light"/>
                <a:ea typeface="Lato Light"/>
              </a:rPr>
              <a:t>© 2016 Jetfabrik Multipurpose Theme. All Rights Reserved. </a:t>
            </a:r>
            <a:endParaRPr lang="ca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Google Shape;16;p24"/>
          <p:cNvSpPr/>
          <p:nvPr/>
        </p:nvSpPr>
        <p:spPr>
          <a:xfrm>
            <a:off x="23069520" y="522360"/>
            <a:ext cx="858600" cy="86004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1EA18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44" name="Google Shape;17;p24"/>
          <p:cNvSpPr/>
          <p:nvPr/>
        </p:nvSpPr>
        <p:spPr>
          <a:xfrm>
            <a:off x="23109120" y="606600"/>
            <a:ext cx="80784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6CB4E469-ADBE-438D-8008-A10944FBB96E}" type="slidenum">
              <a:rPr lang="es-ES" sz="2800" b="1" strike="noStrike" spc="-1">
                <a:solidFill>
                  <a:schemeClr val="lt1"/>
                </a:solidFill>
                <a:latin typeface="Lato"/>
                <a:ea typeface="Lato"/>
              </a:rPr>
              <a:pPr algn="ctr">
                <a:lnSpc>
                  <a:spcPct val="100000"/>
                </a:lnSpc>
                <a:tabLst>
                  <a:tab pos="0" algn="l"/>
                </a:tabLst>
              </a:pPr>
              <a:t>‹Nº›</a:t>
            </a:fld>
            <a:endParaRPr lang="ca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Google Shape;52;p38"/>
          <p:cNvSpPr/>
          <p:nvPr/>
        </p:nvSpPr>
        <p:spPr>
          <a:xfrm>
            <a:off x="8675640" y="12511080"/>
            <a:ext cx="7225920" cy="9363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Feu clic per a editar el format del text del títol</a:t>
            </a: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219394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Segon nivell de l'esquema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Tercer nivell de l'esquema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Quart nivell de l'esquema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</a:rPr>
              <a:t>Cinquè nivell de l'esquema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</a:rPr>
              <a:t>Sisè nivell de l'esquema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</a:rPr>
              <a:t>Setè nivell de l'esquema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15;p24"/>
          <p:cNvSpPr/>
          <p:nvPr/>
        </p:nvSpPr>
        <p:spPr>
          <a:xfrm>
            <a:off x="7791480" y="12512520"/>
            <a:ext cx="8807040" cy="85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400" b="0" strike="noStrike" spc="-1">
                <a:solidFill>
                  <a:schemeClr val="accent1"/>
                </a:solidFill>
                <a:latin typeface="Lato Light"/>
                <a:ea typeface="Lato Light"/>
              </a:rPr>
              <a:t>www.companyname.com</a:t>
            </a:r>
            <a:endParaRPr lang="ca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000" b="0" strike="noStrike" spc="-1">
                <a:solidFill>
                  <a:schemeClr val="dk2"/>
                </a:solidFill>
                <a:latin typeface="Lato Light"/>
                <a:ea typeface="Lato Light"/>
              </a:rPr>
              <a:t>© 2016 Jetfabrik Multipurpose Theme. All Rights Reserved. </a:t>
            </a:r>
            <a:endParaRPr lang="ca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Google Shape;16;p24"/>
          <p:cNvSpPr/>
          <p:nvPr/>
        </p:nvSpPr>
        <p:spPr>
          <a:xfrm>
            <a:off x="23069520" y="522360"/>
            <a:ext cx="858600" cy="86004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1EA18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86" name="Google Shape;17;p24"/>
          <p:cNvSpPr/>
          <p:nvPr/>
        </p:nvSpPr>
        <p:spPr>
          <a:xfrm>
            <a:off x="23109120" y="606600"/>
            <a:ext cx="80784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60E6A7DE-F7E4-4A8B-B62E-706118BF0271}" type="slidenum">
              <a:rPr lang="es-ES" sz="2800" b="1" strike="noStrike" spc="-1">
                <a:solidFill>
                  <a:schemeClr val="lt1"/>
                </a:solidFill>
                <a:latin typeface="Lato"/>
                <a:ea typeface="Lato"/>
              </a:rPr>
              <a:pPr algn="ctr">
                <a:lnSpc>
                  <a:spcPct val="100000"/>
                </a:lnSpc>
                <a:tabLst>
                  <a:tab pos="0" algn="l"/>
                </a:tabLst>
              </a:pPr>
              <a:t>‹Nº›</a:t>
            </a:fld>
            <a:endParaRPr lang="ca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1"/>
          <p:cNvSpPr>
            <a:spLocks noGrp="1"/>
          </p:cNvSpPr>
          <p:nvPr>
            <p:ph type="body"/>
          </p:nvPr>
        </p:nvSpPr>
        <p:spPr>
          <a:xfrm>
            <a:off x="3072960" y="1449000"/>
            <a:ext cx="7076160" cy="10415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Segon nivell de l'esquema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Tercer nivell de l'esquema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Quart nivell de l'esquema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Cinquè nivell de l'esquema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Sisè nivell de l'esquema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Setè nivell de l'esquema</a:t>
            </a:r>
          </a:p>
        </p:txBody>
      </p:sp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Feu clic per a editar el format del text del títol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5;p24"/>
          <p:cNvSpPr/>
          <p:nvPr/>
        </p:nvSpPr>
        <p:spPr>
          <a:xfrm>
            <a:off x="7791480" y="12512520"/>
            <a:ext cx="8807040" cy="85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400" b="0" strike="noStrike" spc="-1">
                <a:solidFill>
                  <a:schemeClr val="accent1"/>
                </a:solidFill>
                <a:latin typeface="Lato Light"/>
                <a:ea typeface="Lato Light"/>
              </a:rPr>
              <a:t>www.companyname.com</a:t>
            </a:r>
            <a:endParaRPr lang="ca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000" b="0" strike="noStrike" spc="-1">
                <a:solidFill>
                  <a:schemeClr val="dk2"/>
                </a:solidFill>
                <a:latin typeface="Lato Light"/>
                <a:ea typeface="Lato Light"/>
              </a:rPr>
              <a:t>© 2016 Jetfabrik Multipurpose Theme. All Rights Reserved. </a:t>
            </a:r>
            <a:endParaRPr lang="ca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Google Shape;16;p24"/>
          <p:cNvSpPr/>
          <p:nvPr/>
        </p:nvSpPr>
        <p:spPr>
          <a:xfrm>
            <a:off x="23069520" y="522360"/>
            <a:ext cx="858600" cy="86004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1EA18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127" name="Google Shape;17;p24"/>
          <p:cNvSpPr/>
          <p:nvPr/>
        </p:nvSpPr>
        <p:spPr>
          <a:xfrm>
            <a:off x="23109120" y="606600"/>
            <a:ext cx="80784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B051D0FB-EE0A-4672-8BD0-89F7E68668EA}" type="slidenum">
              <a:rPr lang="es-ES" sz="2800" b="1" strike="noStrike" spc="-1">
                <a:solidFill>
                  <a:schemeClr val="lt1"/>
                </a:solidFill>
                <a:latin typeface="Lato"/>
                <a:ea typeface="Lato"/>
              </a:rPr>
              <a:pPr algn="ctr">
                <a:lnSpc>
                  <a:spcPct val="100000"/>
                </a:lnSpc>
                <a:tabLst>
                  <a:tab pos="0" algn="l"/>
                </a:tabLst>
              </a:pPr>
              <a:t>‹Nº›</a:t>
            </a:fld>
            <a:endParaRPr lang="ca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1"/>
          <p:cNvSpPr>
            <a:spLocks noGrp="1"/>
          </p:cNvSpPr>
          <p:nvPr>
            <p:ph type="body"/>
          </p:nvPr>
        </p:nvSpPr>
        <p:spPr>
          <a:xfrm>
            <a:off x="17545320" y="4014360"/>
            <a:ext cx="3924720" cy="488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Segon nivell de l'esquema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Tercer nivell de l'esquema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Quart nivell de l'esquema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Cinquè nivell de l'esquema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Sisè nivell de l'esquema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Setè nivell de l'esquema</a:t>
            </a: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12678120" y="4014360"/>
            <a:ext cx="3924720" cy="488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Segon nivell de l'esquema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Tercer nivell de l'esquema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Quart nivell de l'esquema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Cinquè nivell de l'esquema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Sisè nivell de l'esquema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Setè nivell de l'esquema</a:t>
            </a: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7810920" y="4014360"/>
            <a:ext cx="3924720" cy="488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Segon nivell de l'esquema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Tercer nivell de l'esquema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Quart nivell de l'esquema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Cinquè nivell de l'esquema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Sisè nivell de l'esquema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Setè nivell de l'esquema</a:t>
            </a: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2944080" y="4014360"/>
            <a:ext cx="3924720" cy="488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Segon nivell de l'esquema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Tercer nivell de l'esquema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Quart nivell de l'esquema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Cinquè nivell de l'esquema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Sisè nivell de l'esquema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Setè nivell de l'esquema</a:t>
            </a:r>
          </a:p>
        </p:txBody>
      </p:sp>
      <p:sp>
        <p:nvSpPr>
          <p:cNvPr id="132" name="PlaceHolder 5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Feu clic per a editar el format del text del títol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5;p24"/>
          <p:cNvSpPr/>
          <p:nvPr/>
        </p:nvSpPr>
        <p:spPr>
          <a:xfrm>
            <a:off x="7791480" y="12512520"/>
            <a:ext cx="8807040" cy="85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400" b="0" strike="noStrike" spc="-1">
                <a:solidFill>
                  <a:schemeClr val="accent1"/>
                </a:solidFill>
                <a:latin typeface="Lato Light"/>
                <a:ea typeface="Lato Light"/>
              </a:rPr>
              <a:t>www.companyname.com</a:t>
            </a:r>
            <a:endParaRPr lang="ca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000" b="0" strike="noStrike" spc="-1">
                <a:solidFill>
                  <a:schemeClr val="dk2"/>
                </a:solidFill>
                <a:latin typeface="Lato Light"/>
                <a:ea typeface="Lato Light"/>
              </a:rPr>
              <a:t>© 2016 Jetfabrik Multipurpose Theme. All Rights Reserved. </a:t>
            </a:r>
            <a:endParaRPr lang="ca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Google Shape;16;p24"/>
          <p:cNvSpPr/>
          <p:nvPr/>
        </p:nvSpPr>
        <p:spPr>
          <a:xfrm>
            <a:off x="23069520" y="522360"/>
            <a:ext cx="858600" cy="86004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1EA18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171" name="Google Shape;17;p24"/>
          <p:cNvSpPr/>
          <p:nvPr/>
        </p:nvSpPr>
        <p:spPr>
          <a:xfrm>
            <a:off x="23109120" y="606600"/>
            <a:ext cx="80784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01AD8B5F-A581-4329-A64B-49DEBC01871F}" type="slidenum">
              <a:rPr lang="es-ES" sz="2800" b="1" strike="noStrike" spc="-1">
                <a:solidFill>
                  <a:schemeClr val="lt1"/>
                </a:solidFill>
                <a:latin typeface="Lato"/>
                <a:ea typeface="Lato"/>
              </a:rPr>
              <a:pPr algn="ctr">
                <a:lnSpc>
                  <a:spcPct val="100000"/>
                </a:lnSpc>
                <a:tabLst>
                  <a:tab pos="0" algn="l"/>
                </a:tabLst>
              </a:pPr>
              <a:t>‹Nº›</a:t>
            </a:fld>
            <a:endParaRPr lang="ca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Google Shape;31;p29"/>
          <p:cNvSpPr/>
          <p:nvPr/>
        </p:nvSpPr>
        <p:spPr>
          <a:xfrm>
            <a:off x="8675640" y="12533400"/>
            <a:ext cx="7068600" cy="100440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Feu clic per a editar el format del text del títol</a:t>
            </a: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219394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Segon nivell de l'esquema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Tercer nivell de l'esquema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Quart nivell de l'esquema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</a:rPr>
              <a:t>Cinquè nivell de l'esquema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</a:rPr>
              <a:t>Sisè nivell de l'esquema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</a:rPr>
              <a:t>Setè nivell de l'esquema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74;g129b11f2c2a_2_0"/>
          <p:cNvSpPr/>
          <p:nvPr/>
        </p:nvSpPr>
        <p:spPr>
          <a:xfrm>
            <a:off x="8328960" y="12712680"/>
            <a:ext cx="771912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3560" tIns="111600" rIns="223560" bIns="1116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4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212" name="PlaceHolder 1"/>
          <p:cNvSpPr>
            <a:spLocks noGrp="1"/>
          </p:cNvSpPr>
          <p:nvPr>
            <p:ph type="dt" idx="1"/>
          </p:nvPr>
        </p:nvSpPr>
        <p:spPr>
          <a:xfrm>
            <a:off x="1218960" y="12712680"/>
            <a:ext cx="5683680" cy="726840"/>
          </a:xfrm>
          <a:prstGeom prst="rect">
            <a:avLst/>
          </a:prstGeom>
          <a:noFill/>
          <a:ln w="0">
            <a:noFill/>
          </a:ln>
        </p:spPr>
        <p:txBody>
          <a:bodyPr lIns="219960" tIns="114480" rIns="219960" bIns="114480" anchor="ctr">
            <a:noAutofit/>
          </a:bodyPr>
          <a:lstStyle>
            <a:lvl1pPr indent="0">
              <a:buNone/>
              <a:defRPr lang="ca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ca-ES" sz="1400" b="0" strike="noStrike" spc="-1">
                <a:solidFill>
                  <a:srgbClr val="000000"/>
                </a:solidFill>
                <a:latin typeface="Times New Roman"/>
              </a:rPr>
              <a:t>&lt;data/hora&gt;</a:t>
            </a:r>
          </a:p>
        </p:txBody>
      </p:sp>
      <p:sp>
        <p:nvSpPr>
          <p:cNvPr id="213" name="PlaceHolder 2"/>
          <p:cNvSpPr>
            <a:spLocks noGrp="1"/>
          </p:cNvSpPr>
          <p:nvPr>
            <p:ph type="sldNum" idx="2"/>
          </p:nvPr>
        </p:nvSpPr>
        <p:spPr>
          <a:xfrm>
            <a:off x="17470800" y="12712680"/>
            <a:ext cx="5683680" cy="726840"/>
          </a:xfrm>
          <a:prstGeom prst="rect">
            <a:avLst/>
          </a:prstGeom>
          <a:noFill/>
          <a:ln w="0">
            <a:noFill/>
          </a:ln>
        </p:spPr>
        <p:txBody>
          <a:bodyPr lIns="219960" tIns="114480" rIns="219960" bIns="11448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4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7A8B1B1-CBAB-4F41-8854-6FC06F984C92}" type="slidenum">
              <a:rPr lang="es-ES" sz="4400" b="0" strike="noStrike" spc="-1">
                <a:solidFill>
                  <a:srgbClr val="000000"/>
                </a:solidFill>
                <a:latin typeface="Arial"/>
                <a:ea typeface="Arial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ca-E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Feu clic per a editar el format del text del títol</a:t>
            </a: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1218600" y="3209400"/>
            <a:ext cx="219394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Segon nivell de l'esquema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Tercer nivell de l'esquema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Quart nivell de l'esquema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</a:rPr>
              <a:t>Cinquè nivell de l'esquema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</a:rPr>
              <a:t>Sisè nivell de l'esquema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</a:rPr>
              <a:t>Setè nivell de l'esquema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15;p24"/>
          <p:cNvSpPr/>
          <p:nvPr/>
        </p:nvSpPr>
        <p:spPr>
          <a:xfrm>
            <a:off x="7791480" y="12512520"/>
            <a:ext cx="8807040" cy="85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400" b="0" strike="noStrike" spc="-1">
                <a:solidFill>
                  <a:schemeClr val="accent1"/>
                </a:solidFill>
                <a:latin typeface="Lato Light"/>
                <a:ea typeface="Lato Light"/>
              </a:rPr>
              <a:t>www.companyname.com</a:t>
            </a:r>
            <a:endParaRPr lang="ca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000" b="0" strike="noStrike" spc="-1">
                <a:solidFill>
                  <a:schemeClr val="dk2"/>
                </a:solidFill>
                <a:latin typeface="Lato Light"/>
                <a:ea typeface="Lato Light"/>
              </a:rPr>
              <a:t>© 2016 Jetfabrik Multipurpose Theme. All Rights Reserved. </a:t>
            </a:r>
            <a:endParaRPr lang="ca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Google Shape;16;p24"/>
          <p:cNvSpPr/>
          <p:nvPr/>
        </p:nvSpPr>
        <p:spPr>
          <a:xfrm>
            <a:off x="23069520" y="522360"/>
            <a:ext cx="858600" cy="86004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1EA18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254" name="Google Shape;17;p24"/>
          <p:cNvSpPr/>
          <p:nvPr/>
        </p:nvSpPr>
        <p:spPr>
          <a:xfrm>
            <a:off x="23109120" y="606600"/>
            <a:ext cx="80784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1364484A-C711-4728-B31C-C81FA74305EB}" type="slidenum">
              <a:rPr lang="es-ES" sz="2800" b="1" strike="noStrike" spc="-1">
                <a:solidFill>
                  <a:schemeClr val="lt1"/>
                </a:solidFill>
                <a:latin typeface="Lato"/>
                <a:ea typeface="Lato"/>
              </a:rPr>
              <a:pPr algn="ctr">
                <a:lnSpc>
                  <a:spcPct val="100000"/>
                </a:lnSpc>
                <a:tabLst>
                  <a:tab pos="0" algn="l"/>
                </a:tabLst>
              </a:pPr>
              <a:t>‹Nº›</a:t>
            </a:fld>
            <a:endParaRPr lang="ca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2281320" y="3335400"/>
            <a:ext cx="4496040" cy="521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Segon nivell de l'esquema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Tercer nivell de l'esquema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Quart nivell de l'esquema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Cinquè nivell de l'esquema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Sisè nivell de l'esquema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</a:rPr>
              <a:t>Setè nivell de l'esquema</a:t>
            </a:r>
          </a:p>
        </p:txBody>
      </p:sp>
      <p:sp>
        <p:nvSpPr>
          <p:cNvPr id="256" name="PlaceHolder 2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a-ES" sz="1400" b="0" strike="noStrike" spc="-1">
                <a:solidFill>
                  <a:srgbClr val="000000"/>
                </a:solidFill>
                <a:latin typeface="Arial"/>
              </a:rPr>
              <a:t>Feu clic per a editar el format del text del títol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0.jpeg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138;p1"/>
          <p:cNvSpPr/>
          <p:nvPr/>
        </p:nvSpPr>
        <p:spPr>
          <a:xfrm>
            <a:off x="22493160" y="390600"/>
            <a:ext cx="1534680" cy="15346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300" name="Google Shape;139;p1"/>
          <p:cNvSpPr/>
          <p:nvPr/>
        </p:nvSpPr>
        <p:spPr>
          <a:xfrm>
            <a:off x="763920" y="7824960"/>
            <a:ext cx="10958040" cy="374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4800" b="1" strike="noStrike" spc="-1">
                <a:solidFill>
                  <a:schemeClr val="dk2"/>
                </a:solidFill>
                <a:latin typeface="Lato Black"/>
                <a:ea typeface="Lato Black"/>
              </a:rPr>
              <a:t>Los Obradores Compartidos :</a:t>
            </a:r>
            <a:endParaRPr lang="ca-ES" sz="48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endParaRPr lang="ca-ES" sz="48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4800" b="1" strike="noStrike" spc="-1">
                <a:solidFill>
                  <a:schemeClr val="dk2"/>
                </a:solidFill>
                <a:latin typeface="Lato Black"/>
                <a:ea typeface="Lato Black"/>
              </a:rPr>
              <a:t> Herramienta estratégica de    desarrollo rural </a:t>
            </a:r>
            <a:endParaRPr lang="ca-ES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1" name="Google Shape;140;p1" descr="IMGP1457.JPG"/>
          <p:cNvPicPr/>
          <p:nvPr/>
        </p:nvPicPr>
        <p:blipFill>
          <a:blip r:embed="rId2" cstate="print"/>
          <a:srcRect l="19177" r="19177"/>
          <a:stretch/>
        </p:blipFill>
        <p:spPr>
          <a:xfrm>
            <a:off x="13244760" y="0"/>
            <a:ext cx="11275920" cy="13715640"/>
          </a:xfrm>
          <a:prstGeom prst="rect">
            <a:avLst/>
          </a:prstGeom>
          <a:ln w="12700">
            <a:solidFill>
              <a:srgbClr val="1EA185"/>
            </a:solidFill>
            <a:miter/>
          </a:ln>
        </p:spPr>
      </p:pic>
      <p:pic>
        <p:nvPicPr>
          <p:cNvPr id="302" name="Google Shape;141;p1"/>
          <p:cNvPicPr/>
          <p:nvPr/>
        </p:nvPicPr>
        <p:blipFill>
          <a:blip r:embed="rId3" cstate="print"/>
          <a:stretch/>
        </p:blipFill>
        <p:spPr>
          <a:xfrm>
            <a:off x="2559240" y="1925640"/>
            <a:ext cx="9162720" cy="3752640"/>
          </a:xfrm>
          <a:prstGeom prst="rect">
            <a:avLst/>
          </a:prstGeom>
          <a:ln w="0">
            <a:noFill/>
          </a:ln>
        </p:spPr>
      </p:pic>
      <p:pic>
        <p:nvPicPr>
          <p:cNvPr id="303" name="Google Shape;142;p1"/>
          <p:cNvPicPr/>
          <p:nvPr/>
        </p:nvPicPr>
        <p:blipFill>
          <a:blip r:embed="rId4" cstate="print"/>
          <a:stretch/>
        </p:blipFill>
        <p:spPr>
          <a:xfrm>
            <a:off x="3421080" y="1256796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263;p12"/>
          <p:cNvSpPr/>
          <p:nvPr/>
        </p:nvSpPr>
        <p:spPr>
          <a:xfrm>
            <a:off x="8599320" y="12387240"/>
            <a:ext cx="7264080" cy="10252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386" name="Google Shape;264;p12"/>
          <p:cNvSpPr/>
          <p:nvPr/>
        </p:nvSpPr>
        <p:spPr>
          <a:xfrm>
            <a:off x="8046720" y="1318680"/>
            <a:ext cx="8369280" cy="173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Trayectoria 2007 - 2022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7" name="Google Shape;265;p12"/>
          <p:cNvPicPr/>
          <p:nvPr/>
        </p:nvPicPr>
        <p:blipFill>
          <a:blip r:embed="rId2" cstate="print"/>
          <a:stretch/>
        </p:blipFill>
        <p:spPr>
          <a:xfrm>
            <a:off x="8469360" y="12708000"/>
            <a:ext cx="7438680" cy="704520"/>
          </a:xfrm>
          <a:prstGeom prst="rect">
            <a:avLst/>
          </a:prstGeom>
          <a:ln w="0">
            <a:noFill/>
          </a:ln>
        </p:spPr>
      </p:pic>
      <p:pic>
        <p:nvPicPr>
          <p:cNvPr id="388" name="Google Shape;266;p12"/>
          <p:cNvPicPr/>
          <p:nvPr/>
        </p:nvPicPr>
        <p:blipFill>
          <a:blip r:embed="rId3" cstate="print"/>
          <a:stretch/>
        </p:blipFill>
        <p:spPr>
          <a:xfrm>
            <a:off x="3348720" y="2861640"/>
            <a:ext cx="17765640" cy="9102960"/>
          </a:xfrm>
          <a:prstGeom prst="rect">
            <a:avLst/>
          </a:prstGeom>
          <a:ln w="0">
            <a:noFill/>
          </a:ln>
        </p:spPr>
      </p:pic>
      <p:pic>
        <p:nvPicPr>
          <p:cNvPr id="389" name="Google Shape;267;p12"/>
          <p:cNvPicPr/>
          <p:nvPr/>
        </p:nvPicPr>
        <p:blipFill>
          <a:blip r:embed="rId4" cstate="print"/>
          <a:stretch/>
        </p:blipFill>
        <p:spPr>
          <a:xfrm>
            <a:off x="12733560" y="2861640"/>
            <a:ext cx="1875960" cy="1885680"/>
          </a:xfrm>
          <a:prstGeom prst="rect">
            <a:avLst/>
          </a:prstGeom>
          <a:ln w="0">
            <a:noFill/>
          </a:ln>
        </p:spPr>
      </p:pic>
      <p:pic>
        <p:nvPicPr>
          <p:cNvPr id="390" name="Google Shape;268;p12"/>
          <p:cNvPicPr/>
          <p:nvPr/>
        </p:nvPicPr>
        <p:blipFill>
          <a:blip r:embed="rId5" cstate="print"/>
          <a:stretch/>
        </p:blipFill>
        <p:spPr>
          <a:xfrm>
            <a:off x="16532640" y="6442920"/>
            <a:ext cx="1390320" cy="1390320"/>
          </a:xfrm>
          <a:prstGeom prst="rect">
            <a:avLst/>
          </a:prstGeom>
          <a:ln w="0">
            <a:noFill/>
          </a:ln>
        </p:spPr>
      </p:pic>
      <p:pic>
        <p:nvPicPr>
          <p:cNvPr id="391" name="Google Shape;269;p12"/>
          <p:cNvPicPr/>
          <p:nvPr/>
        </p:nvPicPr>
        <p:blipFill>
          <a:blip r:embed="rId6" cstate="print"/>
          <a:stretch/>
        </p:blipFill>
        <p:spPr>
          <a:xfrm>
            <a:off x="14808600" y="10107720"/>
            <a:ext cx="1723680" cy="1723680"/>
          </a:xfrm>
          <a:prstGeom prst="rect">
            <a:avLst/>
          </a:prstGeom>
          <a:ln w="0">
            <a:noFill/>
          </a:ln>
        </p:spPr>
      </p:pic>
      <p:pic>
        <p:nvPicPr>
          <p:cNvPr id="392" name="Google Shape;270;p12"/>
          <p:cNvPicPr/>
          <p:nvPr/>
        </p:nvPicPr>
        <p:blipFill>
          <a:blip r:embed="rId7" cstate="print"/>
          <a:stretch/>
        </p:blipFill>
        <p:spPr>
          <a:xfrm>
            <a:off x="7801920" y="10364760"/>
            <a:ext cx="1466640" cy="1466640"/>
          </a:xfrm>
          <a:prstGeom prst="rect">
            <a:avLst/>
          </a:prstGeom>
          <a:ln w="0">
            <a:noFill/>
          </a:ln>
        </p:spPr>
      </p:pic>
      <p:pic>
        <p:nvPicPr>
          <p:cNvPr id="393" name="Google Shape;271;p12"/>
          <p:cNvPicPr/>
          <p:nvPr/>
        </p:nvPicPr>
        <p:blipFill>
          <a:blip r:embed="rId8" cstate="print"/>
          <a:stretch/>
        </p:blipFill>
        <p:spPr>
          <a:xfrm>
            <a:off x="6563520" y="6238800"/>
            <a:ext cx="1238040" cy="1238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277;g128ec8973f8_0_77"/>
          <p:cNvSpPr/>
          <p:nvPr/>
        </p:nvSpPr>
        <p:spPr>
          <a:xfrm>
            <a:off x="8046720" y="1318680"/>
            <a:ext cx="10134000" cy="25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Viver de Celleristes - Bodegas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Google Shape;278;g128ec8973f8_0_77"/>
          <p:cNvSpPr/>
          <p:nvPr/>
        </p:nvSpPr>
        <p:spPr>
          <a:xfrm>
            <a:off x="2135880" y="2861640"/>
            <a:ext cx="18727200" cy="974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just">
              <a:lnSpc>
                <a:spcPct val="90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s-ES" sz="2900" b="0" strike="noStrike" spc="-1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s-ES" sz="2900" b="0" strike="noStrike" spc="-1">
                <a:solidFill>
                  <a:srgbClr val="000000"/>
                </a:solidFill>
                <a:latin typeface="Calibri"/>
                <a:ea typeface="Calibri"/>
              </a:rPr>
              <a:t>Recuperación del edificio de La Cooperativa Agraria de Barberà de la Conca. </a:t>
            </a:r>
            <a:r>
              <a:rPr lang="es-ES" sz="2900" b="1" strike="noStrike" spc="-1">
                <a:solidFill>
                  <a:srgbClr val="000000"/>
                </a:solidFill>
                <a:latin typeface="Calibri"/>
                <a:ea typeface="Calibri"/>
              </a:rPr>
              <a:t>Primera cooperativa agraria </a:t>
            </a:r>
            <a:r>
              <a:rPr lang="es-ES" sz="2900" b="0" strike="noStrike" spc="-1">
                <a:solidFill>
                  <a:srgbClr val="000000"/>
                </a:solidFill>
                <a:latin typeface="Calibri"/>
                <a:ea typeface="Calibri"/>
              </a:rPr>
              <a:t>del estado español fundada el </a:t>
            </a:r>
            <a:r>
              <a:rPr lang="es-ES" sz="2900" b="1" strike="noStrike" spc="-1">
                <a:solidFill>
                  <a:srgbClr val="000000"/>
                </a:solidFill>
                <a:latin typeface="Calibri"/>
                <a:ea typeface="Calibri"/>
              </a:rPr>
              <a:t>1884</a:t>
            </a:r>
            <a:r>
              <a:rPr lang="es-ES" sz="2900" b="0" strike="noStrike" spc="-1">
                <a:solidFill>
                  <a:srgbClr val="000000"/>
                </a:solidFill>
                <a:latin typeface="Calibri"/>
                <a:ea typeface="Calibri"/>
              </a:rPr>
              <a:t>. (1.500 m2)</a:t>
            </a:r>
            <a:endParaRPr lang="ca-ES" sz="29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  <a:tabLst>
                <a:tab pos="0" algn="l"/>
              </a:tabLst>
            </a:pPr>
            <a:endParaRPr lang="ca-ES" sz="29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s-ES" sz="2900" b="0" strike="noStrike" spc="-1">
                <a:solidFill>
                  <a:srgbClr val="000000"/>
                </a:solidFill>
                <a:latin typeface="Calibri"/>
                <a:ea typeface="Calibri"/>
              </a:rPr>
              <a:t>Agentes locales que se implican en el proyecto en común:</a:t>
            </a:r>
            <a:endParaRPr lang="ca-ES" sz="29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s-ES" sz="2900" b="1" strike="noStrike" spc="-1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s-ES" sz="2900" b="1" strike="noStrike" spc="-1">
                <a:solidFill>
                  <a:srgbClr val="000000"/>
                </a:solidFill>
                <a:latin typeface="Calibri"/>
                <a:ea typeface="Calibri"/>
              </a:rPr>
              <a:t>Cooperativa Agrícola</a:t>
            </a:r>
            <a:endParaRPr lang="ca-ES" sz="29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s-ES" sz="2900" b="1" strike="noStrike" spc="-1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s-ES" sz="2900" b="1" strike="noStrike" spc="-1">
                <a:solidFill>
                  <a:srgbClr val="000000"/>
                </a:solidFill>
                <a:latin typeface="Calibri"/>
                <a:ea typeface="Calibri"/>
              </a:rPr>
              <a:t>Ayuntamiento de Barberà de la Conca</a:t>
            </a:r>
            <a:endParaRPr lang="ca-ES" sz="29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s-ES" sz="2900" b="1" strike="noStrike" spc="-1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s-ES" sz="2900" b="1" strike="noStrike" spc="-1">
                <a:solidFill>
                  <a:srgbClr val="000000"/>
                </a:solidFill>
                <a:latin typeface="Calibri"/>
                <a:ea typeface="Calibri"/>
              </a:rPr>
              <a:t>Consejo Comarcal de  la Conca de Barberà</a:t>
            </a:r>
            <a:endParaRPr lang="ca-ES" sz="29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s-ES" sz="2900" b="1" strike="noStrike" spc="-1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s-ES" sz="2900" b="1" strike="noStrike" spc="-1">
                <a:solidFill>
                  <a:srgbClr val="000000"/>
                </a:solidFill>
                <a:latin typeface="Calibri"/>
                <a:ea typeface="Calibri"/>
              </a:rPr>
              <a:t>DO Conca de Barberà</a:t>
            </a:r>
            <a:endParaRPr lang="ca-ES" sz="29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  <a:tabLst>
                <a:tab pos="0" algn="l"/>
              </a:tabLst>
            </a:pPr>
            <a:endParaRPr lang="ca-ES" sz="29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  <a:ea typeface="Calibri"/>
              </a:rPr>
              <a:t>Gestión y planificación Bottom-Up. </a:t>
            </a:r>
            <a:endParaRPr lang="ca-E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6" name="Google Shape;279;g128ec8973f8_0_77"/>
          <p:cNvPicPr/>
          <p:nvPr/>
        </p:nvPicPr>
        <p:blipFill>
          <a:blip r:embed="rId3" cstate="print"/>
          <a:stretch/>
        </p:blipFill>
        <p:spPr>
          <a:xfrm>
            <a:off x="8469360" y="12708000"/>
            <a:ext cx="7438680" cy="704520"/>
          </a:xfrm>
          <a:prstGeom prst="rect">
            <a:avLst/>
          </a:prstGeom>
          <a:ln w="0">
            <a:noFill/>
          </a:ln>
        </p:spPr>
      </p:pic>
      <p:pic>
        <p:nvPicPr>
          <p:cNvPr id="397" name="Google Shape;280;g128ec8973f8_0_77"/>
          <p:cNvPicPr/>
          <p:nvPr/>
        </p:nvPicPr>
        <p:blipFill>
          <a:blip r:embed="rId4" cstate="print"/>
          <a:stretch/>
        </p:blipFill>
        <p:spPr>
          <a:xfrm>
            <a:off x="2135880" y="8708040"/>
            <a:ext cx="6528240" cy="3689640"/>
          </a:xfrm>
          <a:prstGeom prst="rect">
            <a:avLst/>
          </a:prstGeom>
          <a:ln w="0">
            <a:noFill/>
          </a:ln>
        </p:spPr>
      </p:pic>
      <p:pic>
        <p:nvPicPr>
          <p:cNvPr id="398" name="Google Shape;281;g128ec8973f8_0_77"/>
          <p:cNvPicPr/>
          <p:nvPr/>
        </p:nvPicPr>
        <p:blipFill>
          <a:blip r:embed="rId5" cstate="print"/>
          <a:stretch/>
        </p:blipFill>
        <p:spPr>
          <a:xfrm>
            <a:off x="9119520" y="8713440"/>
            <a:ext cx="6528240" cy="3680640"/>
          </a:xfrm>
          <a:prstGeom prst="rect">
            <a:avLst/>
          </a:prstGeom>
          <a:ln w="0">
            <a:noFill/>
          </a:ln>
        </p:spPr>
      </p:pic>
      <p:pic>
        <p:nvPicPr>
          <p:cNvPr id="399" name="Google Shape;282;g128ec8973f8_0_77"/>
          <p:cNvPicPr/>
          <p:nvPr/>
        </p:nvPicPr>
        <p:blipFill>
          <a:blip r:embed="rId6" cstate="print"/>
          <a:stretch/>
        </p:blipFill>
        <p:spPr>
          <a:xfrm>
            <a:off x="16103520" y="8717400"/>
            <a:ext cx="5729760" cy="3680640"/>
          </a:xfrm>
          <a:prstGeom prst="rect">
            <a:avLst/>
          </a:prstGeom>
          <a:ln w="0">
            <a:noFill/>
          </a:ln>
        </p:spPr>
      </p:pic>
      <p:pic>
        <p:nvPicPr>
          <p:cNvPr id="400" name="Google Shape;283;g128ec8973f8_0_77"/>
          <p:cNvPicPr/>
          <p:nvPr/>
        </p:nvPicPr>
        <p:blipFill>
          <a:blip r:embed="rId7" cstate="print"/>
          <a:stretch/>
        </p:blipFill>
        <p:spPr>
          <a:xfrm>
            <a:off x="18624240" y="4000680"/>
            <a:ext cx="3209400" cy="3055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289;g128ec8973f8_0_89"/>
          <p:cNvSpPr/>
          <p:nvPr/>
        </p:nvSpPr>
        <p:spPr>
          <a:xfrm>
            <a:off x="5466600" y="1318680"/>
            <a:ext cx="13444200" cy="25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Espai Cuina - Obrador Agroalimentario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Google Shape;290;g128ec8973f8_0_89"/>
          <p:cNvSpPr/>
          <p:nvPr/>
        </p:nvSpPr>
        <p:spPr>
          <a:xfrm>
            <a:off x="2135880" y="2861640"/>
            <a:ext cx="18727200" cy="974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Arial"/>
              </a:rPr>
              <a:t>• Proyecto para emprendedoras del sector agroalimentario.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lang="es-ES" sz="3600" b="1" strike="noStrike" spc="-1">
                <a:solidFill>
                  <a:srgbClr val="000000"/>
                </a:solidFill>
                <a:latin typeface="Arial"/>
                <a:ea typeface="Arial"/>
              </a:rPr>
              <a:t>Minimización de riesgos</a:t>
            </a: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Arial"/>
              </a:rPr>
              <a:t> y costes iniciales.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Arial"/>
              </a:rPr>
              <a:t>• Espacio de </a:t>
            </a:r>
            <a:r>
              <a:rPr lang="es-ES" sz="3600" b="1" strike="noStrike" spc="-1">
                <a:solidFill>
                  <a:srgbClr val="000000"/>
                </a:solidFill>
                <a:latin typeface="Arial"/>
                <a:ea typeface="Arial"/>
              </a:rPr>
              <a:t>testeo</a:t>
            </a: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Arial"/>
              </a:rPr>
              <a:t> de producto y </a:t>
            </a:r>
            <a:r>
              <a:rPr lang="es-ES" sz="3600" b="1" strike="noStrike" spc="-1">
                <a:solidFill>
                  <a:srgbClr val="000000"/>
                </a:solidFill>
                <a:latin typeface="Arial"/>
                <a:ea typeface="Arial"/>
              </a:rPr>
              <a:t>viabilidad</a:t>
            </a: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Arial"/>
              </a:rPr>
              <a:t>• Diversificación como espacio de </a:t>
            </a:r>
            <a:r>
              <a:rPr lang="es-ES" sz="3600" b="1" strike="noStrike" spc="-1">
                <a:solidFill>
                  <a:srgbClr val="000000"/>
                </a:solidFill>
                <a:latin typeface="Arial"/>
                <a:ea typeface="Arial"/>
              </a:rPr>
              <a:t>formación ocupacional</a:t>
            </a: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Arial"/>
              </a:rPr>
              <a:t> homologado.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  <a:tabLst>
                <a:tab pos="0" algn="l"/>
              </a:tabLst>
            </a:pPr>
            <a:endParaRPr lang="ca-ES" sz="29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3" name="Google Shape;291;g128ec8973f8_0_89"/>
          <p:cNvPicPr/>
          <p:nvPr/>
        </p:nvPicPr>
        <p:blipFill>
          <a:blip r:embed="rId3" cstate="print"/>
          <a:stretch/>
        </p:blipFill>
        <p:spPr>
          <a:xfrm>
            <a:off x="2135880" y="8485200"/>
            <a:ext cx="6320880" cy="4101120"/>
          </a:xfrm>
          <a:prstGeom prst="rect">
            <a:avLst/>
          </a:prstGeom>
          <a:ln w="0">
            <a:noFill/>
          </a:ln>
        </p:spPr>
      </p:pic>
      <p:pic>
        <p:nvPicPr>
          <p:cNvPr id="404" name="Google Shape;292;g128ec8973f8_0_89"/>
          <p:cNvPicPr/>
          <p:nvPr/>
        </p:nvPicPr>
        <p:blipFill>
          <a:blip r:embed="rId4" cstate="print"/>
          <a:stretch/>
        </p:blipFill>
        <p:spPr>
          <a:xfrm>
            <a:off x="9587880" y="8465760"/>
            <a:ext cx="6190560" cy="4139640"/>
          </a:xfrm>
          <a:prstGeom prst="rect">
            <a:avLst/>
          </a:prstGeom>
          <a:ln w="0">
            <a:noFill/>
          </a:ln>
        </p:spPr>
      </p:pic>
      <p:pic>
        <p:nvPicPr>
          <p:cNvPr id="405" name="Google Shape;293;g128ec8973f8_0_89"/>
          <p:cNvPicPr/>
          <p:nvPr/>
        </p:nvPicPr>
        <p:blipFill>
          <a:blip r:embed="rId5" cstate="print"/>
          <a:stretch/>
        </p:blipFill>
        <p:spPr>
          <a:xfrm>
            <a:off x="16986960" y="8465760"/>
            <a:ext cx="5468040" cy="4100760"/>
          </a:xfrm>
          <a:prstGeom prst="rect">
            <a:avLst/>
          </a:prstGeom>
          <a:ln w="0">
            <a:noFill/>
          </a:ln>
        </p:spPr>
      </p:pic>
      <p:pic>
        <p:nvPicPr>
          <p:cNvPr id="406" name="Google Shape;294;g128ec8973f8_0_89"/>
          <p:cNvPicPr/>
          <p:nvPr/>
        </p:nvPicPr>
        <p:blipFill>
          <a:blip r:embed="rId6" cstate="print"/>
          <a:stretch/>
        </p:blipFill>
        <p:spPr>
          <a:xfrm>
            <a:off x="17885160" y="2861640"/>
            <a:ext cx="4569840" cy="2299320"/>
          </a:xfrm>
          <a:prstGeom prst="rect">
            <a:avLst/>
          </a:prstGeom>
          <a:ln w="0">
            <a:noFill/>
          </a:ln>
        </p:spPr>
      </p:pic>
      <p:pic>
        <p:nvPicPr>
          <p:cNvPr id="407" name="Google Shape;295;g128ec8973f8_0_89"/>
          <p:cNvPicPr/>
          <p:nvPr/>
        </p:nvPicPr>
        <p:blipFill>
          <a:blip r:embed="rId7" cstate="print"/>
          <a:stretch/>
        </p:blipFill>
        <p:spPr>
          <a:xfrm>
            <a:off x="8469360" y="1270800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301;g128ec8973f8_0_101"/>
          <p:cNvSpPr/>
          <p:nvPr/>
        </p:nvSpPr>
        <p:spPr>
          <a:xfrm>
            <a:off x="5466600" y="1318680"/>
            <a:ext cx="13444200" cy="173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Viver de Cavistes 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Google Shape;302;g128ec8973f8_0_101"/>
          <p:cNvSpPr/>
          <p:nvPr/>
        </p:nvSpPr>
        <p:spPr>
          <a:xfrm>
            <a:off x="2135880" y="2861640"/>
            <a:ext cx="18727200" cy="974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Arial"/>
              </a:rPr>
              <a:t>• Recuperación del edificio de la cooperativa de Montblanc.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Arial"/>
              </a:rPr>
              <a:t>• Espacio compartido para facilitar la elaboración de cava. 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Arial"/>
              </a:rPr>
              <a:t>• Formación y acompañamiento a las personas usuarias.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ca-ES" sz="29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  <a:tabLst>
                <a:tab pos="0" algn="l"/>
              </a:tabLst>
            </a:pPr>
            <a:endParaRPr lang="ca-ES" sz="29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0" name="Google Shape;303;g128ec8973f8_0_101"/>
          <p:cNvPicPr/>
          <p:nvPr/>
        </p:nvPicPr>
        <p:blipFill>
          <a:blip r:embed="rId3" cstate="print"/>
          <a:stretch/>
        </p:blipFill>
        <p:spPr>
          <a:xfrm>
            <a:off x="4849200" y="7257240"/>
            <a:ext cx="6251400" cy="4699080"/>
          </a:xfrm>
          <a:prstGeom prst="rect">
            <a:avLst/>
          </a:prstGeom>
          <a:ln w="0">
            <a:noFill/>
          </a:ln>
        </p:spPr>
      </p:pic>
      <p:pic>
        <p:nvPicPr>
          <p:cNvPr id="411" name="Google Shape;304;g128ec8973f8_0_101"/>
          <p:cNvPicPr/>
          <p:nvPr/>
        </p:nvPicPr>
        <p:blipFill>
          <a:blip r:embed="rId4" cstate="print"/>
          <a:stretch/>
        </p:blipFill>
        <p:spPr>
          <a:xfrm>
            <a:off x="11968920" y="7257240"/>
            <a:ext cx="7048800" cy="4699080"/>
          </a:xfrm>
          <a:prstGeom prst="rect">
            <a:avLst/>
          </a:prstGeom>
          <a:ln w="0">
            <a:noFill/>
          </a:ln>
        </p:spPr>
      </p:pic>
      <p:pic>
        <p:nvPicPr>
          <p:cNvPr id="412" name="Google Shape;305;g128ec8973f8_0_101"/>
          <p:cNvPicPr/>
          <p:nvPr/>
        </p:nvPicPr>
        <p:blipFill>
          <a:blip r:embed="rId5" cstate="print"/>
          <a:stretch/>
        </p:blipFill>
        <p:spPr>
          <a:xfrm>
            <a:off x="16404480" y="1318680"/>
            <a:ext cx="4458600" cy="2556360"/>
          </a:xfrm>
          <a:prstGeom prst="rect">
            <a:avLst/>
          </a:prstGeom>
          <a:ln w="0">
            <a:noFill/>
          </a:ln>
        </p:spPr>
      </p:pic>
      <p:pic>
        <p:nvPicPr>
          <p:cNvPr id="413" name="Google Shape;306;g128ec8973f8_0_101"/>
          <p:cNvPicPr/>
          <p:nvPr/>
        </p:nvPicPr>
        <p:blipFill>
          <a:blip r:embed="rId6" cstate="print"/>
          <a:stretch/>
        </p:blipFill>
        <p:spPr>
          <a:xfrm>
            <a:off x="8469360" y="1270800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311;g129b11f2c2a_2_64"/>
          <p:cNvSpPr/>
          <p:nvPr/>
        </p:nvSpPr>
        <p:spPr>
          <a:xfrm>
            <a:off x="414720" y="-289080"/>
            <a:ext cx="812160" cy="60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3560" tIns="111600" rIns="223560" bIns="1116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4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415" name="Google Shape;312;g129b11f2c2a_2_64"/>
          <p:cNvSpPr/>
          <p:nvPr/>
        </p:nvSpPr>
        <p:spPr>
          <a:xfrm>
            <a:off x="414720" y="-289080"/>
            <a:ext cx="812160" cy="60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3560" tIns="111600" rIns="223560" bIns="1116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4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416" name="Google Shape;313;g129b11f2c2a_2_64" descr="20171214_102409.jpg"/>
          <p:cNvPicPr/>
          <p:nvPr/>
        </p:nvPicPr>
        <p:blipFill>
          <a:blip r:embed="rId2" cstate="print"/>
          <a:srcRect l="2555" r="5391"/>
          <a:stretch/>
        </p:blipFill>
        <p:spPr>
          <a:xfrm>
            <a:off x="1738800" y="1956600"/>
            <a:ext cx="5645160" cy="3257280"/>
          </a:xfrm>
          <a:prstGeom prst="rect">
            <a:avLst/>
          </a:prstGeom>
          <a:ln w="0">
            <a:noFill/>
          </a:ln>
        </p:spPr>
      </p:pic>
      <p:pic>
        <p:nvPicPr>
          <p:cNvPr id="417" name="Google Shape;314;g129b11f2c2a_2_64" descr="Untitled design.png"/>
          <p:cNvPicPr/>
          <p:nvPr/>
        </p:nvPicPr>
        <p:blipFill>
          <a:blip r:embed="rId3" cstate="print"/>
          <a:stretch/>
        </p:blipFill>
        <p:spPr>
          <a:xfrm>
            <a:off x="7579800" y="12617280"/>
            <a:ext cx="7295760" cy="691920"/>
          </a:xfrm>
          <a:prstGeom prst="rect">
            <a:avLst/>
          </a:prstGeom>
          <a:ln w="0">
            <a:noFill/>
          </a:ln>
        </p:spPr>
      </p:pic>
      <p:sp>
        <p:nvSpPr>
          <p:cNvPr id="418" name="Google Shape;315;g129b11f2c2a_2_64"/>
          <p:cNvSpPr/>
          <p:nvPr/>
        </p:nvSpPr>
        <p:spPr>
          <a:xfrm>
            <a:off x="5466600" y="777960"/>
            <a:ext cx="13444200" cy="173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El Molino de Aceite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Google Shape;316;g129b11f2c2a_2_64"/>
          <p:cNvSpPr/>
          <p:nvPr/>
        </p:nvSpPr>
        <p:spPr>
          <a:xfrm>
            <a:off x="10200240" y="2627280"/>
            <a:ext cx="13444200" cy="621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Lato Light"/>
              <a:buChar char="-"/>
            </a:pPr>
            <a:r>
              <a:rPr lang="es-ES" sz="3600" b="0" strike="noStrike" spc="-1">
                <a:solidFill>
                  <a:srgbClr val="000000"/>
                </a:solidFill>
                <a:latin typeface="Lato Light"/>
                <a:ea typeface="Lato Light"/>
              </a:rPr>
              <a:t>Maquila para pequeños productores.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Lato Light"/>
                <a:ea typeface="Lato Light"/>
              </a:rPr>
              <a:t>Autoconsumo y comercialización.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Lato Light"/>
                <a:ea typeface="Lato Light"/>
              </a:rPr>
              <a:t>Diversificación del sector agrícola.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Lato Light"/>
                <a:ea typeface="Lato Light"/>
              </a:rPr>
              <a:t>Evitar el abandono de olivos.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Lato Light"/>
                <a:ea typeface="Lato Light"/>
              </a:rPr>
              <a:t>Revalorizar el producto.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0" name="Google Shape;317;g129b11f2c2a_2_64" descr="20171214_113922.jpg"/>
          <p:cNvPicPr/>
          <p:nvPr/>
        </p:nvPicPr>
        <p:blipFill>
          <a:blip r:embed="rId4" cstate="print"/>
          <a:stretch/>
        </p:blipFill>
        <p:spPr>
          <a:xfrm>
            <a:off x="3339360" y="9516600"/>
            <a:ext cx="2443320" cy="3257280"/>
          </a:xfrm>
          <a:prstGeom prst="rect">
            <a:avLst/>
          </a:prstGeom>
          <a:ln w="0">
            <a:noFill/>
          </a:ln>
        </p:spPr>
      </p:pic>
      <p:pic>
        <p:nvPicPr>
          <p:cNvPr id="421" name="Google Shape;318;g129b11f2c2a_2_64" descr="20171214_101659.jpg"/>
          <p:cNvPicPr/>
          <p:nvPr/>
        </p:nvPicPr>
        <p:blipFill>
          <a:blip r:embed="rId5" cstate="print"/>
          <a:srcRect l="21836" t="627"/>
          <a:stretch/>
        </p:blipFill>
        <p:spPr>
          <a:xfrm>
            <a:off x="1738800" y="5784480"/>
            <a:ext cx="5645160" cy="3431880"/>
          </a:xfrm>
          <a:prstGeom prst="rect">
            <a:avLst/>
          </a:prstGeom>
          <a:ln w="0">
            <a:noFill/>
          </a:ln>
        </p:spPr>
      </p:pic>
      <p:pic>
        <p:nvPicPr>
          <p:cNvPr id="422" name="Google Shape;319;g129b11f2c2a_2_64" descr="Logotip Molí Oli.jpg"/>
          <p:cNvPicPr/>
          <p:nvPr/>
        </p:nvPicPr>
        <p:blipFill>
          <a:blip r:embed="rId6" cstate="print"/>
          <a:stretch/>
        </p:blipFill>
        <p:spPr>
          <a:xfrm>
            <a:off x="19365120" y="9924840"/>
            <a:ext cx="3360600" cy="2440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325;g129b11f2c2a_0_7" descr="IMG_9693.JPG"/>
          <p:cNvPicPr/>
          <p:nvPr/>
        </p:nvPicPr>
        <p:blipFill>
          <a:blip r:embed="rId3" cstate="print"/>
          <a:stretch/>
        </p:blipFill>
        <p:spPr>
          <a:xfrm>
            <a:off x="1777320" y="1827720"/>
            <a:ext cx="6709320" cy="5029920"/>
          </a:xfrm>
          <a:prstGeom prst="rect">
            <a:avLst/>
          </a:prstGeom>
          <a:ln w="0">
            <a:noFill/>
          </a:ln>
        </p:spPr>
      </p:pic>
      <p:pic>
        <p:nvPicPr>
          <p:cNvPr id="424" name="Google Shape;326;g129b11f2c2a_0_7" descr="IMG_9706.JPG"/>
          <p:cNvPicPr/>
          <p:nvPr/>
        </p:nvPicPr>
        <p:blipFill>
          <a:blip r:embed="rId4" cstate="print"/>
          <a:stretch/>
        </p:blipFill>
        <p:spPr>
          <a:xfrm>
            <a:off x="14475600" y="8587440"/>
            <a:ext cx="4893120" cy="3672000"/>
          </a:xfrm>
          <a:prstGeom prst="rect">
            <a:avLst/>
          </a:prstGeom>
          <a:ln w="0">
            <a:noFill/>
          </a:ln>
        </p:spPr>
      </p:pic>
      <p:sp>
        <p:nvSpPr>
          <p:cNvPr id="425" name="Google Shape;327;g129b11f2c2a_0_7"/>
          <p:cNvSpPr/>
          <p:nvPr/>
        </p:nvSpPr>
        <p:spPr>
          <a:xfrm>
            <a:off x="6231960" y="805680"/>
            <a:ext cx="13444200" cy="25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Obrador de Cervezas Artesanas 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Google Shape;328;g129b11f2c2a_0_7"/>
          <p:cNvSpPr/>
          <p:nvPr/>
        </p:nvSpPr>
        <p:spPr>
          <a:xfrm>
            <a:off x="10200240" y="2627280"/>
            <a:ext cx="13444200" cy="621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Lato Light"/>
              <a:buChar char="-"/>
            </a:pPr>
            <a:r>
              <a:rPr lang="es-ES" sz="3600" b="0" strike="noStrike" spc="-1">
                <a:solidFill>
                  <a:srgbClr val="000000"/>
                </a:solidFill>
                <a:latin typeface="Lato Light"/>
                <a:ea typeface="Lato Light"/>
              </a:rPr>
              <a:t>Situado en la zona del GAL con mayor concentración de cultivo del cereal.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Lato Light"/>
                <a:ea typeface="Lato Light"/>
              </a:rPr>
              <a:t>Zona con </a:t>
            </a:r>
            <a:r>
              <a:rPr lang="es-ES" sz="3600" b="1" strike="noStrike" spc="-1">
                <a:solidFill>
                  <a:srgbClr val="000000"/>
                </a:solidFill>
                <a:latin typeface="Lato"/>
                <a:ea typeface="Lato"/>
              </a:rPr>
              <a:t>iniciativas incipientes </a:t>
            </a:r>
            <a:r>
              <a:rPr lang="es-ES" sz="3600" b="0" strike="noStrike" spc="-1">
                <a:solidFill>
                  <a:srgbClr val="000000"/>
                </a:solidFill>
                <a:latin typeface="Lato Light"/>
                <a:ea typeface="Lato Light"/>
              </a:rPr>
              <a:t>de elaboración (Garage beer).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Lato"/>
                <a:ea typeface="Lato"/>
              </a:rPr>
              <a:t>Estímulo</a:t>
            </a:r>
            <a:r>
              <a:rPr lang="es-ES" sz="3600" b="0" strike="noStrike" spc="-1">
                <a:solidFill>
                  <a:srgbClr val="000000"/>
                </a:solidFill>
                <a:latin typeface="Lato Light"/>
                <a:ea typeface="Lato Light"/>
              </a:rPr>
              <a:t> para el surgimiento de </a:t>
            </a:r>
            <a:r>
              <a:rPr lang="es-ES" sz="3600" b="1" strike="noStrike" spc="-1">
                <a:solidFill>
                  <a:srgbClr val="000000"/>
                </a:solidFill>
                <a:latin typeface="Lato"/>
                <a:ea typeface="Lato"/>
              </a:rPr>
              <a:t>nuevos proyectos</a:t>
            </a:r>
            <a:r>
              <a:rPr lang="es-ES" sz="3600" b="0" strike="noStrike" spc="-1">
                <a:solidFill>
                  <a:srgbClr val="000000"/>
                </a:solidFill>
                <a:latin typeface="Lato Light"/>
                <a:ea typeface="Lato Light"/>
              </a:rPr>
              <a:t> (lúpulo, malta… locales).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Lato Light"/>
                <a:ea typeface="Lato Light"/>
              </a:rPr>
              <a:t>Formación y acompañamiento técnico en las primeras cocciones que realicen la personas usuarias.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Google Shape;329;g129b11f2c2a_0_7"/>
          <p:cNvSpPr/>
          <p:nvPr/>
        </p:nvSpPr>
        <p:spPr>
          <a:xfrm>
            <a:off x="14720400" y="4752360"/>
            <a:ext cx="11126880" cy="39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428" name="Google Shape;330;g129b11f2c2a_0_7"/>
          <p:cNvPicPr/>
          <p:nvPr/>
        </p:nvPicPr>
        <p:blipFill>
          <a:blip r:embed="rId5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  <p:pic>
        <p:nvPicPr>
          <p:cNvPr id="429" name="Google Shape;331;g129b11f2c2a_0_7" descr="BASEACTIVA-COLOR-VERTICAL.jpg"/>
          <p:cNvPicPr/>
          <p:nvPr/>
        </p:nvPicPr>
        <p:blipFill>
          <a:blip r:embed="rId6" cstate="print"/>
          <a:stretch/>
        </p:blipFill>
        <p:spPr>
          <a:xfrm>
            <a:off x="21385440" y="9877320"/>
            <a:ext cx="1764360" cy="2315880"/>
          </a:xfrm>
          <a:prstGeom prst="rect">
            <a:avLst/>
          </a:prstGeom>
          <a:ln w="0">
            <a:noFill/>
          </a:ln>
        </p:spPr>
      </p:pic>
      <p:pic>
        <p:nvPicPr>
          <p:cNvPr id="430" name="Google Shape;332;g129b11f2c2a_0_7" descr="IMG_20190604_125121.jpg"/>
          <p:cNvPicPr/>
          <p:nvPr/>
        </p:nvPicPr>
        <p:blipFill>
          <a:blip r:embed="rId7" cstate="print"/>
          <a:stretch/>
        </p:blipFill>
        <p:spPr>
          <a:xfrm>
            <a:off x="1777320" y="7378920"/>
            <a:ext cx="6709320" cy="5031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338;g128ec8973f8_0_32"/>
          <p:cNvSpPr/>
          <p:nvPr/>
        </p:nvSpPr>
        <p:spPr>
          <a:xfrm>
            <a:off x="3601800" y="1318680"/>
            <a:ext cx="17021520" cy="25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¿Que necesidad se detecta? ¿Por qué se decide apostar por los obradores compartidos?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Google Shape;339;g128ec8973f8_0_32"/>
          <p:cNvSpPr/>
          <p:nvPr/>
        </p:nvSpPr>
        <p:spPr>
          <a:xfrm>
            <a:off x="2135880" y="3354840"/>
            <a:ext cx="18727200" cy="925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Grandes producciones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de uva que se venden a bajo precio y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sin apenas transformación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Nuevas generaciones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de enólogas altamente cualificadas.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Altos costes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iniciales en el proceso de industrialización del sector vinícola.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Requisitos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legales, sanitarios, …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que frenan los proyectos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. (Valle de la muerte).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Aprovechamiento de infraestructuras  existentes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Valorizar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los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productos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y la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agricultura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del territorio. 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Apuesta por la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producción ecológica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3" name="Google Shape;340;g128ec8973f8_0_32"/>
          <p:cNvPicPr/>
          <p:nvPr/>
        </p:nvPicPr>
        <p:blipFill>
          <a:blip r:embed="rId3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345;p13"/>
          <p:cNvSpPr/>
          <p:nvPr/>
        </p:nvSpPr>
        <p:spPr>
          <a:xfrm>
            <a:off x="8599320" y="12387240"/>
            <a:ext cx="7264080" cy="10252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435" name="Google Shape;346;p13"/>
          <p:cNvSpPr/>
          <p:nvPr/>
        </p:nvSpPr>
        <p:spPr>
          <a:xfrm>
            <a:off x="3601800" y="1318680"/>
            <a:ext cx="17021520" cy="173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¿Como se han financiado? ¿Qué papel juega el GAL en el proceso de gestión?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Google Shape;347;p13"/>
          <p:cNvSpPr/>
          <p:nvPr/>
        </p:nvSpPr>
        <p:spPr>
          <a:xfrm>
            <a:off x="2135880" y="3354840"/>
            <a:ext cx="18727200" cy="925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Se forma un partenariado similar al grupo según necesidad.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Ejemplo Viver de Celleristes: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	Cooperativa de Barberà de la Conca cede gratuïtamente el edificio.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	Ayuntamiento de Barberà de la Conca se implica y pide ayudas (Leader, PUOSC,...).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	Denominación de Origen participa en el control y difusión.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	Consell Comarcal de la Conca de Barberà, se implica y pide ayudas (Leader, f . propios, SOC).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	Concactiva (antiguo grupo Leader) gestiona y pide ayudas.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	</a:t>
            </a:r>
            <a:r>
              <a:rPr lang="es-ES" sz="3600" b="0" u="sng" strike="noStrike" spc="-1">
                <a:solidFill>
                  <a:schemeClr val="dk1"/>
                </a:solidFill>
                <a:uFillTx/>
                <a:latin typeface="Lato Light"/>
                <a:ea typeface="Lato Light"/>
              </a:rPr>
              <a:t>Grupo de Acción Local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, da apoyo, dinamización, proyectos de cooperación y tramita ayudas.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7" name="Google Shape;348;p13"/>
          <p:cNvPicPr/>
          <p:nvPr/>
        </p:nvPicPr>
        <p:blipFill>
          <a:blip r:embed="rId2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354;g128ec8973f8_0_42"/>
          <p:cNvSpPr/>
          <p:nvPr/>
        </p:nvSpPr>
        <p:spPr>
          <a:xfrm>
            <a:off x="3601800" y="1318680"/>
            <a:ext cx="17021520" cy="173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Dificultades en la puesta en marcha y ejecución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Google Shape;355;g128ec8973f8_0_42"/>
          <p:cNvSpPr/>
          <p:nvPr/>
        </p:nvSpPr>
        <p:spPr>
          <a:xfrm>
            <a:off x="2135880" y="3354840"/>
            <a:ext cx="18727200" cy="925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457200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4000" b="1" strike="noStrike" spc="-1">
                <a:solidFill>
                  <a:schemeClr val="dk1"/>
                </a:solidFill>
                <a:latin typeface="Lato"/>
                <a:ea typeface="Lato"/>
              </a:rPr>
              <a:t>Gestión pública</a:t>
            </a:r>
            <a:r>
              <a:rPr lang="es-ES" sz="40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(velocidad empresa - administración).</a:t>
            </a: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4000" b="0" strike="noStrike" spc="-1">
                <a:solidFill>
                  <a:schemeClr val="dk1"/>
                </a:solidFill>
                <a:latin typeface="Lato Light"/>
                <a:ea typeface="Lato Light"/>
              </a:rPr>
              <a:t>Falta de </a:t>
            </a:r>
            <a:r>
              <a:rPr lang="es-ES" sz="4000" b="1" strike="noStrike" spc="-1">
                <a:solidFill>
                  <a:schemeClr val="dk1"/>
                </a:solidFill>
                <a:latin typeface="Lato"/>
                <a:ea typeface="Lato"/>
              </a:rPr>
              <a:t>normativa específica y criterios definidos</a:t>
            </a:r>
            <a:r>
              <a:rPr lang="es-ES" sz="4000" b="0" strike="noStrike" spc="-1">
                <a:solidFill>
                  <a:schemeClr val="dk1"/>
                </a:solidFill>
                <a:latin typeface="Lato Light"/>
                <a:ea typeface="Lato Light"/>
              </a:rPr>
              <a:t>.</a:t>
            </a: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8276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4000" b="1" strike="noStrike" spc="-1">
                <a:solidFill>
                  <a:schemeClr val="dk1"/>
                </a:solidFill>
                <a:latin typeface="Lato"/>
                <a:ea typeface="Lato"/>
              </a:rPr>
              <a:t>Dimensionar </a:t>
            </a:r>
            <a:r>
              <a:rPr lang="es-ES" sz="4000" b="0" strike="noStrike" spc="-1">
                <a:solidFill>
                  <a:schemeClr val="dk1"/>
                </a:solidFill>
                <a:latin typeface="Lato Light"/>
                <a:ea typeface="Lato Light"/>
              </a:rPr>
              <a:t>correctamente el obrador.</a:t>
            </a: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8276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4000" b="1" strike="noStrike" spc="-1">
                <a:solidFill>
                  <a:schemeClr val="dk1"/>
                </a:solidFill>
                <a:latin typeface="Lato"/>
                <a:ea typeface="Lato"/>
              </a:rPr>
              <a:t>Dinamización</a:t>
            </a:r>
            <a:r>
              <a:rPr lang="es-ES" sz="40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inicial del espacio y productores.</a:t>
            </a: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8276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4000" b="1" strike="noStrike" spc="-1">
                <a:solidFill>
                  <a:schemeClr val="dk1"/>
                </a:solidFill>
                <a:latin typeface="Lato"/>
                <a:ea typeface="Lato"/>
              </a:rPr>
              <a:t>Coordinación </a:t>
            </a:r>
            <a:r>
              <a:rPr lang="es-ES" sz="4000" b="0" strike="noStrike" spc="-1">
                <a:solidFill>
                  <a:schemeClr val="dk1"/>
                </a:solidFill>
                <a:latin typeface="Lato Light"/>
                <a:ea typeface="Lato Light"/>
              </a:rPr>
              <a:t>entre usuarias.</a:t>
            </a: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8276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4000" b="1" strike="noStrike" spc="-1">
                <a:solidFill>
                  <a:schemeClr val="dk1"/>
                </a:solidFill>
                <a:latin typeface="Lato"/>
                <a:ea typeface="Lato"/>
              </a:rPr>
              <a:t>Tiempo</a:t>
            </a:r>
            <a:r>
              <a:rPr lang="es-ES" sz="4000" b="0" strike="noStrike" spc="-1">
                <a:solidFill>
                  <a:schemeClr val="dk1"/>
                </a:solidFill>
                <a:latin typeface="Lato Light"/>
                <a:ea typeface="Lato Light"/>
              </a:rPr>
              <a:t>…</a:t>
            </a: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0" name="Google Shape;356;g128ec8973f8_0_42"/>
          <p:cNvPicPr/>
          <p:nvPr/>
        </p:nvPicPr>
        <p:blipFill>
          <a:blip r:embed="rId3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362;g128ec8973f8_0_50"/>
          <p:cNvSpPr/>
          <p:nvPr/>
        </p:nvSpPr>
        <p:spPr>
          <a:xfrm>
            <a:off x="3601800" y="1318680"/>
            <a:ext cx="17021520" cy="173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OPCIONES Y ALTERNATIVAS AL OBRADOR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Google Shape;363;g128ec8973f8_0_50"/>
          <p:cNvSpPr/>
          <p:nvPr/>
        </p:nvSpPr>
        <p:spPr>
          <a:xfrm>
            <a:off x="2135880" y="3354840"/>
            <a:ext cx="18727200" cy="925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Formación dual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y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ocupacional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Servicios de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maquila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a pequeños productores.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El molino de aceite.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Los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Espacios Test Agrarios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: Facilitar la instalación de nuevos agentes al sector agrario.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3" name="Google Shape;364;g128ec8973f8_0_50"/>
          <p:cNvPicPr/>
          <p:nvPr/>
        </p:nvPicPr>
        <p:blipFill>
          <a:blip r:embed="rId3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  <p:pic>
        <p:nvPicPr>
          <p:cNvPr id="444" name="Google Shape;365;g128ec8973f8_0_50"/>
          <p:cNvPicPr/>
          <p:nvPr/>
        </p:nvPicPr>
        <p:blipFill>
          <a:blip r:embed="rId4" cstate="print"/>
          <a:stretch/>
        </p:blipFill>
        <p:spPr>
          <a:xfrm>
            <a:off x="3642480" y="8380080"/>
            <a:ext cx="5811480" cy="2949120"/>
          </a:xfrm>
          <a:prstGeom prst="rect">
            <a:avLst/>
          </a:prstGeom>
          <a:ln w="0">
            <a:noFill/>
          </a:ln>
        </p:spPr>
      </p:pic>
      <p:pic>
        <p:nvPicPr>
          <p:cNvPr id="445" name="Google Shape;366;g128ec8973f8_0_50"/>
          <p:cNvPicPr/>
          <p:nvPr/>
        </p:nvPicPr>
        <p:blipFill>
          <a:blip r:embed="rId5" cstate="print"/>
          <a:stretch/>
        </p:blipFill>
        <p:spPr>
          <a:xfrm>
            <a:off x="10533600" y="8380080"/>
            <a:ext cx="10329120" cy="294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148;g127ef673844_0_4"/>
          <p:cNvPicPr/>
          <p:nvPr/>
        </p:nvPicPr>
        <p:blipFill>
          <a:blip r:embed="rId3" cstate="print"/>
          <a:stretch/>
        </p:blipFill>
        <p:spPr>
          <a:xfrm>
            <a:off x="3432240" y="1086480"/>
            <a:ext cx="11220840" cy="10936800"/>
          </a:xfrm>
          <a:prstGeom prst="rect">
            <a:avLst/>
          </a:prstGeom>
          <a:ln w="0">
            <a:noFill/>
          </a:ln>
        </p:spPr>
      </p:pic>
      <p:sp>
        <p:nvSpPr>
          <p:cNvPr id="305" name="Google Shape;149;g127ef673844_0_4"/>
          <p:cNvSpPr/>
          <p:nvPr/>
        </p:nvSpPr>
        <p:spPr>
          <a:xfrm>
            <a:off x="5142600" y="6985440"/>
            <a:ext cx="3456720" cy="2742840"/>
          </a:xfrm>
          <a:prstGeom prst="ellipse">
            <a:avLst/>
          </a:prstGeom>
          <a:noFill/>
          <a:ln w="76200">
            <a:solidFill>
              <a:srgbClr val="4454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306" name="Google Shape;150;g127ef673844_0_4"/>
          <p:cNvPicPr/>
          <p:nvPr/>
        </p:nvPicPr>
        <p:blipFill>
          <a:blip r:embed="rId4" cstate="print"/>
          <a:stretch/>
        </p:blipFill>
        <p:spPr>
          <a:xfrm>
            <a:off x="16584480" y="2915280"/>
            <a:ext cx="4187880" cy="1715040"/>
          </a:xfrm>
          <a:prstGeom prst="rect">
            <a:avLst/>
          </a:prstGeom>
          <a:ln w="0">
            <a:noFill/>
          </a:ln>
        </p:spPr>
      </p:pic>
      <p:cxnSp>
        <p:nvCxnSpPr>
          <p:cNvPr id="307" name="Google Shape;151;g127ef673844_0_4"/>
          <p:cNvCxnSpPr>
            <a:stCxn id="305" idx="4"/>
            <a:endCxn id="305" idx="4"/>
          </p:cNvCxnSpPr>
          <p:nvPr/>
        </p:nvCxnSpPr>
        <p:spPr>
          <a:xfrm>
            <a:off x="6870960" y="9728280"/>
            <a:ext cx="360" cy="360"/>
          </a:xfrm>
          <a:prstGeom prst="straightConnector1">
            <a:avLst/>
          </a:prstGeom>
          <a:ln w="9525">
            <a:solidFill>
              <a:srgbClr val="445469"/>
            </a:solidFill>
            <a:round/>
          </a:ln>
        </p:spPr>
      </p:cxnSp>
      <p:sp>
        <p:nvSpPr>
          <p:cNvPr id="308" name="Google Shape;152;g127ef673844_0_4"/>
          <p:cNvSpPr/>
          <p:nvPr/>
        </p:nvSpPr>
        <p:spPr>
          <a:xfrm>
            <a:off x="15602040" y="5419080"/>
            <a:ext cx="6153120" cy="284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4900" b="0" strike="noStrike" spc="-1">
                <a:solidFill>
                  <a:srgbClr val="000000"/>
                </a:solidFill>
                <a:latin typeface="Lato"/>
                <a:ea typeface="Lato"/>
              </a:rPr>
              <a:t>    93.000 habitantes</a:t>
            </a:r>
            <a:endParaRPr lang="ca-ES" sz="49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9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4900" b="0" strike="noStrike" spc="-1">
                <a:solidFill>
                  <a:srgbClr val="000000"/>
                </a:solidFill>
                <a:latin typeface="Lato"/>
                <a:ea typeface="Lato"/>
              </a:rPr>
              <a:t>    93 municipios</a:t>
            </a:r>
            <a:endParaRPr lang="ca-ES" sz="4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9" name="Google Shape;153;g127ef673844_0_4"/>
          <p:cNvPicPr/>
          <p:nvPr/>
        </p:nvPicPr>
        <p:blipFill>
          <a:blip r:embed="rId5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371;p16"/>
          <p:cNvSpPr/>
          <p:nvPr/>
        </p:nvSpPr>
        <p:spPr>
          <a:xfrm>
            <a:off x="8599320" y="12387240"/>
            <a:ext cx="7264080" cy="10252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sp>
        <p:nvSpPr>
          <p:cNvPr id="447" name="Google Shape;372;p16"/>
          <p:cNvSpPr/>
          <p:nvPr/>
        </p:nvSpPr>
        <p:spPr>
          <a:xfrm>
            <a:off x="2228400" y="1195560"/>
            <a:ext cx="1992060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Dinamización de productores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Google Shape;373;p16"/>
          <p:cNvSpPr/>
          <p:nvPr/>
        </p:nvSpPr>
        <p:spPr>
          <a:xfrm>
            <a:off x="1336680" y="2517480"/>
            <a:ext cx="20284560" cy="64017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571680" indent="-571680">
              <a:lnSpc>
                <a:spcPct val="100000"/>
              </a:lnSpc>
              <a:buClr>
                <a:srgbClr val="445469"/>
              </a:buClr>
              <a:buFont typeface="Arial"/>
              <a:buChar char="•"/>
            </a:pPr>
            <a:r>
              <a:rPr lang="es-ES" sz="3600" b="0" strike="noStrike" spc="-1" dirty="0">
                <a:solidFill>
                  <a:schemeClr val="dk1"/>
                </a:solidFill>
                <a:latin typeface="Lato Light"/>
                <a:ea typeface="Lato Light"/>
              </a:rPr>
              <a:t>Gestionar un </a:t>
            </a:r>
            <a:r>
              <a:rPr lang="es-ES" sz="3600" b="1" strike="noStrike" spc="-1" dirty="0">
                <a:solidFill>
                  <a:schemeClr val="dk1"/>
                </a:solidFill>
                <a:latin typeface="Lato"/>
                <a:ea typeface="Lato"/>
              </a:rPr>
              <a:t>punto de promoción y venta de productos agroalimentarios</a:t>
            </a:r>
            <a:r>
              <a:rPr lang="es-ES" sz="3600" b="0" strike="noStrike" spc="-1" dirty="0">
                <a:solidFill>
                  <a:schemeClr val="dk1"/>
                </a:solidFill>
                <a:latin typeface="Lato Light"/>
                <a:ea typeface="Lato Light"/>
              </a:rPr>
              <a:t> situado en un punto estratégico como es  el Real Monasterio </a:t>
            </a:r>
            <a:r>
              <a:rPr lang="es-ES" sz="3600" b="0" strike="noStrike" spc="-1" dirty="0" err="1">
                <a:solidFill>
                  <a:schemeClr val="dk1"/>
                </a:solidFill>
                <a:latin typeface="Lato Light"/>
                <a:ea typeface="Lato Light"/>
              </a:rPr>
              <a:t>Cistercense</a:t>
            </a:r>
            <a:r>
              <a:rPr lang="es-ES" sz="3600" b="0" strike="noStrike" spc="-1" dirty="0">
                <a:solidFill>
                  <a:schemeClr val="dk1"/>
                </a:solidFill>
                <a:latin typeface="Lato Light"/>
                <a:ea typeface="Lato Light"/>
              </a:rPr>
              <a:t> de Santa Maria de Poblet.</a:t>
            </a:r>
            <a:endParaRPr lang="ca-E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445469"/>
              </a:buClr>
              <a:buFont typeface="Arial"/>
              <a:buChar char="•"/>
            </a:pPr>
            <a:r>
              <a:rPr lang="es-ES" sz="3600" b="1" strike="noStrike" spc="-1" dirty="0">
                <a:solidFill>
                  <a:schemeClr val="dk1"/>
                </a:solidFill>
                <a:latin typeface="Lato"/>
                <a:ea typeface="Lato"/>
              </a:rPr>
              <a:t>Concentrar el mayor número de productores agroalimentarios</a:t>
            </a:r>
            <a:r>
              <a:rPr lang="es-ES" sz="3600" b="0" strike="noStrike" spc="-1" dirty="0">
                <a:solidFill>
                  <a:schemeClr val="dk1"/>
                </a:solidFill>
                <a:latin typeface="Lato Light"/>
                <a:ea typeface="Lato Light"/>
              </a:rPr>
              <a:t> de la Conca de Barberà.</a:t>
            </a:r>
            <a:endParaRPr lang="ca-E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445469"/>
              </a:buClr>
              <a:buFont typeface="Arial"/>
              <a:buChar char="•"/>
            </a:pPr>
            <a:r>
              <a:rPr lang="es-ES" sz="3600" b="0" strike="noStrike" spc="-1" dirty="0">
                <a:solidFill>
                  <a:schemeClr val="dk1"/>
                </a:solidFill>
                <a:latin typeface="Lato Light"/>
                <a:ea typeface="Lato Light"/>
              </a:rPr>
              <a:t>Facilitar la distribución y acercamiento de productos agroalimentarios al consumidor final y establecer nuevos canales comerciales.</a:t>
            </a:r>
            <a:endParaRPr lang="ca-E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445469"/>
              </a:buClr>
              <a:buFont typeface="Arial"/>
              <a:buChar char="•"/>
            </a:pPr>
            <a:r>
              <a:rPr lang="es-ES" sz="3600" b="0" strike="noStrike" spc="-1" dirty="0">
                <a:solidFill>
                  <a:schemeClr val="dk1"/>
                </a:solidFill>
                <a:latin typeface="Lato Light"/>
                <a:ea typeface="Lato Light"/>
              </a:rPr>
              <a:t>Productos amparados por una </a:t>
            </a:r>
            <a:r>
              <a:rPr lang="es-ES" sz="3600" b="1" strike="noStrike" spc="-1" dirty="0">
                <a:solidFill>
                  <a:schemeClr val="dk1"/>
                </a:solidFill>
                <a:latin typeface="Lato"/>
                <a:ea typeface="Lato"/>
              </a:rPr>
              <a:t>marca de calidad</a:t>
            </a:r>
            <a:r>
              <a:rPr lang="es-ES" sz="3600" b="0" strike="noStrike" spc="-1" dirty="0">
                <a:solidFill>
                  <a:schemeClr val="dk1"/>
                </a:solidFill>
                <a:latin typeface="Lato Light"/>
                <a:ea typeface="Lato Light"/>
              </a:rPr>
              <a:t> para mayor visibilidad territorial.</a:t>
            </a:r>
            <a:endParaRPr lang="ca-E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445469"/>
              </a:buClr>
              <a:buFont typeface="Arial"/>
              <a:buChar char="•"/>
            </a:pPr>
            <a:r>
              <a:rPr lang="es-ES" sz="3600" b="1" strike="noStrike" spc="-1" dirty="0">
                <a:solidFill>
                  <a:schemeClr val="dk1"/>
                </a:solidFill>
                <a:latin typeface="Lato"/>
                <a:ea typeface="Lato"/>
              </a:rPr>
              <a:t>Gestión del espacio de manera cooperativa</a:t>
            </a:r>
            <a:r>
              <a:rPr lang="es-ES" sz="3600" b="0" strike="noStrike" spc="-1" dirty="0">
                <a:solidFill>
                  <a:schemeClr val="dk1"/>
                </a:solidFill>
                <a:latin typeface="Lato Light"/>
                <a:ea typeface="Lato Light"/>
              </a:rPr>
              <a:t> entre las socias.</a:t>
            </a:r>
            <a:endParaRPr lang="ca-E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445469"/>
              </a:buClr>
              <a:buFont typeface="Lato Light"/>
              <a:buChar char="•"/>
            </a:pPr>
            <a:r>
              <a:rPr lang="es-ES" sz="3600" b="0" strike="noStrike" spc="-1" dirty="0">
                <a:solidFill>
                  <a:schemeClr val="dk1"/>
                </a:solidFill>
                <a:latin typeface="Lato Light"/>
                <a:ea typeface="Lato Light"/>
              </a:rPr>
              <a:t>Participación en </a:t>
            </a:r>
            <a:r>
              <a:rPr lang="es-ES" sz="3600" b="1" strike="noStrike" spc="-1" dirty="0">
                <a:solidFill>
                  <a:schemeClr val="dk1"/>
                </a:solidFill>
                <a:latin typeface="Lato"/>
                <a:ea typeface="Lato"/>
              </a:rPr>
              <a:t>proyectos de cooperación</a:t>
            </a:r>
            <a:r>
              <a:rPr lang="es-ES" sz="3600" b="0" strike="noStrike" spc="-1" dirty="0">
                <a:solidFill>
                  <a:schemeClr val="dk1"/>
                </a:solidFill>
                <a:latin typeface="Lato Light"/>
                <a:ea typeface="Lato Light"/>
              </a:rPr>
              <a:t> con otros GAL.</a:t>
            </a:r>
            <a:endParaRPr lang="ca-E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445469"/>
              </a:buClr>
              <a:buFont typeface="Lato Light"/>
              <a:buChar char="•"/>
            </a:pPr>
            <a:r>
              <a:rPr lang="es-ES" sz="3600" b="0" strike="noStrike" spc="-1" dirty="0">
                <a:solidFill>
                  <a:schemeClr val="dk1"/>
                </a:solidFill>
                <a:latin typeface="Lato Light"/>
                <a:ea typeface="Lato Light"/>
              </a:rPr>
              <a:t>Participación en </a:t>
            </a:r>
            <a:r>
              <a:rPr lang="es-ES" sz="3600" b="1" strike="noStrike" spc="-1" dirty="0">
                <a:solidFill>
                  <a:schemeClr val="dk1"/>
                </a:solidFill>
                <a:latin typeface="Lato"/>
                <a:ea typeface="Lato"/>
              </a:rPr>
              <a:t>ferias y acciones de promoción</a:t>
            </a:r>
            <a:endParaRPr lang="ca-E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571680" indent="-343080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571680" indent="-343080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9" name="Google Shape;374;p16" descr="IMG_3056.jpg"/>
          <p:cNvPicPr/>
          <p:nvPr/>
        </p:nvPicPr>
        <p:blipFill>
          <a:blip r:embed="rId2" cstate="print"/>
          <a:stretch/>
        </p:blipFill>
        <p:spPr>
          <a:xfrm>
            <a:off x="1172160" y="8274240"/>
            <a:ext cx="5398560" cy="4048920"/>
          </a:xfrm>
          <a:prstGeom prst="rect">
            <a:avLst/>
          </a:prstGeom>
          <a:ln w="0">
            <a:noFill/>
          </a:ln>
        </p:spPr>
      </p:pic>
      <p:pic>
        <p:nvPicPr>
          <p:cNvPr id="450" name="Google Shape;375;p16" descr="IMG_3395.jpg"/>
          <p:cNvPicPr/>
          <p:nvPr/>
        </p:nvPicPr>
        <p:blipFill>
          <a:blip r:embed="rId3" cstate="print"/>
          <a:stretch/>
        </p:blipFill>
        <p:spPr>
          <a:xfrm>
            <a:off x="7724160" y="8274240"/>
            <a:ext cx="5398560" cy="4048920"/>
          </a:xfrm>
          <a:prstGeom prst="rect">
            <a:avLst/>
          </a:prstGeom>
          <a:ln w="0">
            <a:noFill/>
          </a:ln>
        </p:spPr>
      </p:pic>
      <p:pic>
        <p:nvPicPr>
          <p:cNvPr id="451" name="Google Shape;376;p16" descr="logo APAC.jpg"/>
          <p:cNvPicPr/>
          <p:nvPr/>
        </p:nvPicPr>
        <p:blipFill>
          <a:blip r:embed="rId4" cstate="print"/>
          <a:stretch/>
        </p:blipFill>
        <p:spPr>
          <a:xfrm>
            <a:off x="20504880" y="3123360"/>
            <a:ext cx="2479320" cy="2058480"/>
          </a:xfrm>
          <a:prstGeom prst="rect">
            <a:avLst/>
          </a:prstGeom>
          <a:ln w="0">
            <a:noFill/>
          </a:ln>
        </p:spPr>
      </p:pic>
      <p:pic>
        <p:nvPicPr>
          <p:cNvPr id="452" name="Google Shape;377;p16"/>
          <p:cNvPicPr/>
          <p:nvPr/>
        </p:nvPicPr>
        <p:blipFill>
          <a:blip r:embed="rId5" cstate="print"/>
          <a:stretch/>
        </p:blipFill>
        <p:spPr>
          <a:xfrm>
            <a:off x="15545518" y="8270280"/>
            <a:ext cx="7438681" cy="4138560"/>
          </a:xfrm>
          <a:prstGeom prst="rect">
            <a:avLst/>
          </a:prstGeom>
          <a:ln w="0">
            <a:noFill/>
          </a:ln>
        </p:spPr>
      </p:pic>
      <p:pic>
        <p:nvPicPr>
          <p:cNvPr id="453" name="Google Shape;378;p16"/>
          <p:cNvPicPr/>
          <p:nvPr/>
        </p:nvPicPr>
        <p:blipFill>
          <a:blip r:embed="rId6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392;g128ec8973f8_0_57"/>
          <p:cNvSpPr/>
          <p:nvPr/>
        </p:nvSpPr>
        <p:spPr>
          <a:xfrm>
            <a:off x="3601800" y="1318680"/>
            <a:ext cx="1702152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LECCIONES APRENDIDAS Y CONSEJOS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Google Shape;393;g128ec8973f8_0_57"/>
          <p:cNvSpPr/>
          <p:nvPr/>
        </p:nvSpPr>
        <p:spPr>
          <a:xfrm>
            <a:off x="2135880" y="2242080"/>
            <a:ext cx="18727200" cy="1036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</a:pP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Proyectos alineados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con el territorio.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Proyectos que nacen de una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necesidad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y una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oportunidad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Acompanyar proyectos con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alta implicación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Diseño del espacio acorde a las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necesidades reales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de las usuarias.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La importancia de la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viabilidad empresarial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445469"/>
              </a:buClr>
              <a:buFont typeface="Lato Light"/>
              <a:buChar char="-"/>
            </a:pP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Coordinación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y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apoyo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constante durante la estancia. </a:t>
            </a: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Incubación</a:t>
            </a:r>
            <a:r>
              <a:rPr lang="es-ES" sz="3600" b="0" strike="noStrike" spc="-1">
                <a:solidFill>
                  <a:schemeClr val="lt1"/>
                </a:solidFill>
                <a:latin typeface="Lato Light"/>
                <a:ea typeface="Lato Light"/>
              </a:rPr>
              <a:t>: Soporte adminstregal iéico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5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50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9" name="Google Shape;394;g128ec8973f8_0_57"/>
          <p:cNvPicPr/>
          <p:nvPr/>
        </p:nvPicPr>
        <p:blipFill>
          <a:blip r:embed="rId3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  <p:sp>
        <p:nvSpPr>
          <p:cNvPr id="460" name="Google Shape;395;g128ec8973f8_0_57"/>
          <p:cNvSpPr/>
          <p:nvPr/>
        </p:nvSpPr>
        <p:spPr>
          <a:xfrm>
            <a:off x="1487880" y="9830520"/>
            <a:ext cx="6356520" cy="23583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461" name="Google Shape;396;g128ec8973f8_0_57"/>
          <p:cNvSpPr/>
          <p:nvPr/>
        </p:nvSpPr>
        <p:spPr>
          <a:xfrm>
            <a:off x="15813000" y="9235800"/>
            <a:ext cx="3844440" cy="267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440" tIns="108720" rIns="217440" bIns="108720" anchor="t">
            <a:spAutoFit/>
          </a:bodyPr>
          <a:lstStyle/>
          <a:p>
            <a:pPr algn="ctr">
              <a:lnSpc>
                <a:spcPct val="112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lt1"/>
                </a:solidFill>
                <a:latin typeface="Lato Light"/>
                <a:ea typeface="Lato Light"/>
              </a:rPr>
              <a:t>Fomentar acciones de servicio al bien común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Google Shape;397;g128ec8973f8_0_57"/>
          <p:cNvSpPr/>
          <p:nvPr/>
        </p:nvSpPr>
        <p:spPr>
          <a:xfrm>
            <a:off x="2040840" y="10001520"/>
            <a:ext cx="5250600" cy="20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440" tIns="108720" rIns="217440" bIns="108720" anchor="t">
            <a:spAutoFit/>
          </a:bodyPr>
          <a:lstStyle/>
          <a:p>
            <a:pPr algn="ctr">
              <a:lnSpc>
                <a:spcPct val="112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Incubación</a:t>
            </a:r>
            <a:r>
              <a:rPr lang="es-ES" sz="3600" b="0" strike="noStrike" spc="-1">
                <a:solidFill>
                  <a:schemeClr val="lt1"/>
                </a:solidFill>
                <a:latin typeface="Lato Light"/>
                <a:ea typeface="Lato Light"/>
              </a:rPr>
              <a:t>: Soporte adminstrativo, legal i técnico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3" name="Google Shape;398;g128ec8973f8_0_57"/>
          <p:cNvPicPr/>
          <p:nvPr/>
        </p:nvPicPr>
        <p:blipFill>
          <a:blip r:embed="rId4" cstate="print"/>
          <a:stretch/>
        </p:blipFill>
        <p:spPr>
          <a:xfrm>
            <a:off x="2939400" y="7368480"/>
            <a:ext cx="3317400" cy="2461680"/>
          </a:xfrm>
          <a:prstGeom prst="rect">
            <a:avLst/>
          </a:prstGeom>
          <a:ln w="0">
            <a:noFill/>
          </a:ln>
        </p:spPr>
      </p:pic>
      <p:sp>
        <p:nvSpPr>
          <p:cNvPr id="464" name="Google Shape;399;g128ec8973f8_0_57"/>
          <p:cNvSpPr/>
          <p:nvPr/>
        </p:nvSpPr>
        <p:spPr>
          <a:xfrm>
            <a:off x="16380360" y="9830520"/>
            <a:ext cx="6356520" cy="23583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465" name="Google Shape;400;g128ec8973f8_0_57"/>
          <p:cNvSpPr/>
          <p:nvPr/>
        </p:nvSpPr>
        <p:spPr>
          <a:xfrm>
            <a:off x="9487080" y="10001520"/>
            <a:ext cx="5250600" cy="20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440" tIns="108720" rIns="217440" bIns="108720" anchor="t">
            <a:spAutoFit/>
          </a:bodyPr>
          <a:lstStyle/>
          <a:p>
            <a:pPr algn="ctr">
              <a:lnSpc>
                <a:spcPct val="112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Obrador:</a:t>
            </a:r>
            <a:r>
              <a:rPr lang="es-ES" sz="3600" b="0" strike="noStrike" spc="-1">
                <a:solidFill>
                  <a:schemeClr val="lt1"/>
                </a:solidFill>
                <a:latin typeface="Lato Light"/>
                <a:ea typeface="Lato Light"/>
              </a:rPr>
              <a:t> Infraestructuras y medios de producción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Google Shape;401;g128ec8973f8_0_57"/>
          <p:cNvSpPr/>
          <p:nvPr/>
        </p:nvSpPr>
        <p:spPr>
          <a:xfrm>
            <a:off x="16933320" y="10001520"/>
            <a:ext cx="5250600" cy="20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440" tIns="108720" rIns="217440" bIns="108720" anchor="t">
            <a:spAutoFit/>
          </a:bodyPr>
          <a:lstStyle/>
          <a:p>
            <a:pPr algn="ctr">
              <a:lnSpc>
                <a:spcPct val="112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Soporte integral</a:t>
            </a:r>
            <a:r>
              <a:rPr lang="es-ES" sz="3600" b="0" strike="noStrike" spc="-1">
                <a:solidFill>
                  <a:schemeClr val="lt1"/>
                </a:solidFill>
                <a:latin typeface="Lato Light"/>
                <a:ea typeface="Lato Light"/>
              </a:rPr>
              <a:t>: Acompañamiento técnico, capacitación, …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7" name="Google Shape;402;g128ec8973f8_0_57"/>
          <p:cNvPicPr/>
          <p:nvPr/>
        </p:nvPicPr>
        <p:blipFill>
          <a:blip r:embed="rId5" cstate="print"/>
          <a:srcRect l="13920" r="17174"/>
          <a:stretch/>
        </p:blipFill>
        <p:spPr>
          <a:xfrm>
            <a:off x="18059400" y="7323480"/>
            <a:ext cx="3454560" cy="2506680"/>
          </a:xfrm>
          <a:prstGeom prst="rect">
            <a:avLst/>
          </a:prstGeom>
          <a:ln w="0">
            <a:noFill/>
          </a:ln>
        </p:spPr>
      </p:pic>
      <p:sp>
        <p:nvSpPr>
          <p:cNvPr id="468" name="Google Shape;403;g128ec8973f8_0_57"/>
          <p:cNvSpPr/>
          <p:nvPr/>
        </p:nvSpPr>
        <p:spPr>
          <a:xfrm>
            <a:off x="8934120" y="9830520"/>
            <a:ext cx="6356520" cy="23583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469" name="Google Shape;404;g128ec8973f8_0_57"/>
          <p:cNvSpPr/>
          <p:nvPr/>
        </p:nvSpPr>
        <p:spPr>
          <a:xfrm>
            <a:off x="9563400" y="10001520"/>
            <a:ext cx="5250600" cy="20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440" tIns="108720" rIns="217440" bIns="108720" anchor="t">
            <a:spAutoFit/>
          </a:bodyPr>
          <a:lstStyle/>
          <a:p>
            <a:pPr algn="ctr">
              <a:lnSpc>
                <a:spcPct val="112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Infraestructura:</a:t>
            </a:r>
            <a:r>
              <a:rPr lang="es-ES" sz="3600" b="0" strike="noStrike" spc="-1">
                <a:solidFill>
                  <a:schemeClr val="lt1"/>
                </a:solidFill>
                <a:latin typeface="Lato Light"/>
                <a:ea typeface="Lato Light"/>
              </a:rPr>
              <a:t> Obrador, instalaciones y maquinaria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0" name="Google Shape;405;g128ec8973f8_0_57" descr="Montse Serramià 2017 (3).jpg"/>
          <p:cNvPicPr/>
          <p:nvPr/>
        </p:nvPicPr>
        <p:blipFill>
          <a:blip r:embed="rId6" cstate="print"/>
          <a:srcRect l="10878" r="29249"/>
          <a:stretch/>
        </p:blipFill>
        <p:spPr>
          <a:xfrm>
            <a:off x="10859760" y="7323480"/>
            <a:ext cx="2545200" cy="2506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11;p23"/>
          <p:cNvSpPr/>
          <p:nvPr/>
        </p:nvSpPr>
        <p:spPr>
          <a:xfrm>
            <a:off x="0" y="10972800"/>
            <a:ext cx="22350960" cy="1352160"/>
          </a:xfrm>
          <a:prstGeom prst="rect">
            <a:avLst/>
          </a:prstGeom>
          <a:solidFill>
            <a:srgbClr val="FFF2FB"/>
          </a:solidFill>
          <a:ln w="9525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72" name="Google Shape;412;p23"/>
          <p:cNvSpPr/>
          <p:nvPr/>
        </p:nvSpPr>
        <p:spPr>
          <a:xfrm>
            <a:off x="8115480" y="6543720"/>
            <a:ext cx="14364720" cy="554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440" tIns="108720" rIns="217440" bIns="108720" anchor="t">
            <a:spAutoFit/>
          </a:bodyPr>
          <a:lstStyle/>
          <a:p>
            <a:pPr algn="r">
              <a:lnSpc>
                <a:spcPct val="93000"/>
              </a:lnSpc>
              <a:tabLst>
                <a:tab pos="0" algn="l"/>
              </a:tabLst>
            </a:pPr>
            <a:endParaRPr lang="ca-ES" sz="45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93000"/>
              </a:lnSpc>
              <a:spcBef>
                <a:spcPts val="961"/>
              </a:spcBef>
              <a:tabLst>
                <a:tab pos="0" algn="l"/>
              </a:tabLst>
            </a:pPr>
            <a:endParaRPr lang="ca-ES" sz="45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93000"/>
              </a:lnSpc>
              <a:spcBef>
                <a:spcPts val="961"/>
              </a:spcBef>
              <a:tabLst>
                <a:tab pos="0" algn="l"/>
              </a:tabLst>
            </a:pPr>
            <a:r>
              <a:rPr lang="es-ES" sz="4500" b="1" strike="noStrike" spc="-1">
                <a:solidFill>
                  <a:schemeClr val="dk2"/>
                </a:solidFill>
                <a:latin typeface="Lato"/>
                <a:ea typeface="Lato"/>
              </a:rPr>
              <a:t>@LEADERdelCamp</a:t>
            </a:r>
            <a:r>
              <a:rPr lang="es-ES" sz="4000" b="1" strike="noStrike" spc="-1">
                <a:solidFill>
                  <a:schemeClr val="dk2"/>
                </a:solidFill>
                <a:latin typeface="Lato"/>
                <a:ea typeface="Lato"/>
              </a:rPr>
              <a:t>           </a:t>
            </a: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12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s-ES" sz="4000" b="1" strike="noStrike" spc="-1">
                <a:solidFill>
                  <a:schemeClr val="dk2"/>
                </a:solidFill>
                <a:latin typeface="Lato"/>
                <a:ea typeface="Lato"/>
              </a:rPr>
              <a:t>            </a:t>
            </a:r>
            <a:r>
              <a:rPr lang="es-ES" sz="4500" b="1" strike="noStrike" spc="-1">
                <a:solidFill>
                  <a:schemeClr val="dk2"/>
                </a:solidFill>
                <a:latin typeface="Lato"/>
                <a:ea typeface="Lato"/>
              </a:rPr>
              <a:t> @concactiva</a:t>
            </a:r>
            <a:endParaRPr lang="ca-ES" sz="45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12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es-ES" sz="4000" b="1" strike="noStrike" spc="-1">
                <a:solidFill>
                  <a:schemeClr val="dk2"/>
                </a:solidFill>
                <a:latin typeface="Lato"/>
                <a:ea typeface="Lato"/>
              </a:rPr>
              <a:t>C/ Daroca, 1 43400 Montblanc  (Tarragona)          </a:t>
            </a: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2000"/>
              </a:lnSpc>
              <a:spcBef>
                <a:spcPts val="799"/>
              </a:spcBef>
              <a:tabLst>
                <a:tab pos="0" algn="l"/>
              </a:tabLst>
            </a:pPr>
            <a:endParaRPr lang="ca-E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Google Shape;413;p23"/>
          <p:cNvSpPr/>
          <p:nvPr/>
        </p:nvSpPr>
        <p:spPr>
          <a:xfrm>
            <a:off x="7752960" y="12349080"/>
            <a:ext cx="8521200" cy="12474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pic>
        <p:nvPicPr>
          <p:cNvPr id="474" name="Google Shape;414;p23"/>
          <p:cNvPicPr/>
          <p:nvPr/>
        </p:nvPicPr>
        <p:blipFill>
          <a:blip r:embed="rId3" cstate="print"/>
          <a:stretch/>
        </p:blipFill>
        <p:spPr>
          <a:xfrm>
            <a:off x="5094720" y="2640960"/>
            <a:ext cx="9162720" cy="3752640"/>
          </a:xfrm>
          <a:prstGeom prst="rect">
            <a:avLst/>
          </a:prstGeom>
          <a:ln w="0">
            <a:noFill/>
          </a:ln>
          <a:effectLst>
            <a:reflection stA="65000" endPos="76000" fadeDir="5400012" sy="-100000" algn="bl" rotWithShape="0"/>
          </a:effectLst>
        </p:spPr>
      </p:pic>
      <p:pic>
        <p:nvPicPr>
          <p:cNvPr id="475" name="Google Shape;415;p23"/>
          <p:cNvPicPr/>
          <p:nvPr/>
        </p:nvPicPr>
        <p:blipFill>
          <a:blip r:embed="rId4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  <p:sp>
        <p:nvSpPr>
          <p:cNvPr id="476" name="Google Shape;416;p23"/>
          <p:cNvSpPr/>
          <p:nvPr/>
        </p:nvSpPr>
        <p:spPr>
          <a:xfrm>
            <a:off x="18456840" y="2640960"/>
            <a:ext cx="3926520" cy="3926520"/>
          </a:xfrm>
          <a:prstGeom prst="ellipse">
            <a:avLst/>
          </a:prstGeom>
          <a:blipFill rotWithShape="0">
            <a:blip r:embed="rId5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a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Google Shape;417;p23"/>
          <p:cNvSpPr/>
          <p:nvPr/>
        </p:nvSpPr>
        <p:spPr>
          <a:xfrm>
            <a:off x="1452960" y="10991520"/>
            <a:ext cx="4149000" cy="112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9960" tIns="114480" rIns="219960" bIns="11448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900" b="1" strike="noStrike" spc="-1">
                <a:solidFill>
                  <a:schemeClr val="dk1"/>
                </a:solidFill>
                <a:latin typeface="Lato"/>
                <a:ea typeface="Lato"/>
              </a:rPr>
              <a:t>Gràcies</a:t>
            </a:r>
            <a:endParaRPr lang="ca-ES" sz="5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Google Shape;419;p23"/>
          <p:cNvSpPr/>
          <p:nvPr/>
        </p:nvSpPr>
        <p:spPr>
          <a:xfrm>
            <a:off x="6432840" y="10991520"/>
            <a:ext cx="4149000" cy="112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9960" tIns="114480" rIns="219960" bIns="11448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900" b="1" strike="noStrike" spc="-1">
                <a:solidFill>
                  <a:schemeClr val="dk1"/>
                </a:solidFill>
                <a:latin typeface="Lato"/>
                <a:ea typeface="Lato"/>
              </a:rPr>
              <a:t>Gracias</a:t>
            </a:r>
            <a:endParaRPr lang="ca-ES" sz="59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158;p4"/>
          <p:cNvSpPr/>
          <p:nvPr/>
        </p:nvSpPr>
        <p:spPr>
          <a:xfrm>
            <a:off x="8599320" y="12387240"/>
            <a:ext cx="7264080" cy="10252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pic>
        <p:nvPicPr>
          <p:cNvPr id="311" name="Google Shape;159;p4"/>
          <p:cNvPicPr/>
          <p:nvPr/>
        </p:nvPicPr>
        <p:blipFill>
          <a:blip r:embed="rId2" cstate="print"/>
          <a:stretch/>
        </p:blipFill>
        <p:spPr>
          <a:xfrm>
            <a:off x="15573960" y="1118160"/>
            <a:ext cx="6507720" cy="3253680"/>
          </a:xfrm>
          <a:prstGeom prst="rect">
            <a:avLst/>
          </a:prstGeom>
          <a:ln w="0">
            <a:noFill/>
          </a:ln>
        </p:spPr>
      </p:pic>
      <p:pic>
        <p:nvPicPr>
          <p:cNvPr id="312" name="Google Shape;160;p4"/>
          <p:cNvPicPr/>
          <p:nvPr/>
        </p:nvPicPr>
        <p:blipFill>
          <a:blip r:embed="rId3" cstate="print"/>
          <a:stretch/>
        </p:blipFill>
        <p:spPr>
          <a:xfrm>
            <a:off x="8925120" y="1136880"/>
            <a:ext cx="5783400" cy="3253680"/>
          </a:xfrm>
          <a:prstGeom prst="rect">
            <a:avLst/>
          </a:prstGeom>
          <a:ln w="0">
            <a:noFill/>
          </a:ln>
        </p:spPr>
      </p:pic>
      <p:pic>
        <p:nvPicPr>
          <p:cNvPr id="313" name="Google Shape;161;p4"/>
          <p:cNvPicPr/>
          <p:nvPr/>
        </p:nvPicPr>
        <p:blipFill>
          <a:blip r:embed="rId4" cstate="print"/>
          <a:stretch/>
        </p:blipFill>
        <p:spPr>
          <a:xfrm>
            <a:off x="1525680" y="4868640"/>
            <a:ext cx="5962320" cy="4465800"/>
          </a:xfrm>
          <a:prstGeom prst="rect">
            <a:avLst/>
          </a:prstGeom>
          <a:ln w="0">
            <a:noFill/>
          </a:ln>
        </p:spPr>
      </p:pic>
      <p:pic>
        <p:nvPicPr>
          <p:cNvPr id="314" name="Google Shape;162;p4"/>
          <p:cNvPicPr/>
          <p:nvPr/>
        </p:nvPicPr>
        <p:blipFill>
          <a:blip r:embed="rId5" cstate="print"/>
          <a:stretch/>
        </p:blipFill>
        <p:spPr>
          <a:xfrm>
            <a:off x="8087760" y="4868640"/>
            <a:ext cx="6734520" cy="4465800"/>
          </a:xfrm>
          <a:prstGeom prst="rect">
            <a:avLst/>
          </a:prstGeom>
          <a:ln w="0">
            <a:noFill/>
          </a:ln>
        </p:spPr>
      </p:pic>
      <p:pic>
        <p:nvPicPr>
          <p:cNvPr id="315" name="Google Shape;163;p4"/>
          <p:cNvPicPr/>
          <p:nvPr/>
        </p:nvPicPr>
        <p:blipFill>
          <a:blip r:embed="rId6" cstate="print"/>
          <a:stretch/>
        </p:blipFill>
        <p:spPr>
          <a:xfrm>
            <a:off x="1525680" y="9812520"/>
            <a:ext cx="5091120" cy="3271320"/>
          </a:xfrm>
          <a:prstGeom prst="rect">
            <a:avLst/>
          </a:prstGeom>
          <a:ln w="0">
            <a:noFill/>
          </a:ln>
        </p:spPr>
      </p:pic>
      <p:pic>
        <p:nvPicPr>
          <p:cNvPr id="316" name="Google Shape;164;p4"/>
          <p:cNvPicPr/>
          <p:nvPr/>
        </p:nvPicPr>
        <p:blipFill>
          <a:blip r:embed="rId7" cstate="print"/>
          <a:stretch/>
        </p:blipFill>
        <p:spPr>
          <a:xfrm>
            <a:off x="7427520" y="9812520"/>
            <a:ext cx="4378320" cy="3279600"/>
          </a:xfrm>
          <a:prstGeom prst="rect">
            <a:avLst/>
          </a:prstGeom>
          <a:ln w="0">
            <a:noFill/>
          </a:ln>
        </p:spPr>
      </p:pic>
      <p:pic>
        <p:nvPicPr>
          <p:cNvPr id="317" name="Google Shape;165;p4"/>
          <p:cNvPicPr/>
          <p:nvPr/>
        </p:nvPicPr>
        <p:blipFill>
          <a:blip r:embed="rId8" cstate="print"/>
          <a:stretch/>
        </p:blipFill>
        <p:spPr>
          <a:xfrm>
            <a:off x="12616560" y="9812520"/>
            <a:ext cx="4367160" cy="3271320"/>
          </a:xfrm>
          <a:prstGeom prst="rect">
            <a:avLst/>
          </a:prstGeom>
          <a:ln w="0">
            <a:noFill/>
          </a:ln>
        </p:spPr>
      </p:pic>
      <p:pic>
        <p:nvPicPr>
          <p:cNvPr id="318" name="Google Shape;166;p4"/>
          <p:cNvPicPr/>
          <p:nvPr/>
        </p:nvPicPr>
        <p:blipFill>
          <a:blip r:embed="rId9" cstate="print"/>
          <a:stretch/>
        </p:blipFill>
        <p:spPr>
          <a:xfrm>
            <a:off x="17742240" y="9816480"/>
            <a:ext cx="4499640" cy="3271320"/>
          </a:xfrm>
          <a:prstGeom prst="rect">
            <a:avLst/>
          </a:prstGeom>
          <a:ln w="0">
            <a:noFill/>
          </a:ln>
        </p:spPr>
      </p:pic>
      <p:pic>
        <p:nvPicPr>
          <p:cNvPr id="319" name="Google Shape;167;p4"/>
          <p:cNvPicPr/>
          <p:nvPr/>
        </p:nvPicPr>
        <p:blipFill>
          <a:blip r:embed="rId10" cstate="print"/>
          <a:stretch/>
        </p:blipFill>
        <p:spPr>
          <a:xfrm>
            <a:off x="1525680" y="1136880"/>
            <a:ext cx="6716160" cy="3253680"/>
          </a:xfrm>
          <a:prstGeom prst="rect">
            <a:avLst/>
          </a:prstGeom>
          <a:ln w="0">
            <a:noFill/>
          </a:ln>
        </p:spPr>
      </p:pic>
      <p:pic>
        <p:nvPicPr>
          <p:cNvPr id="320" name="Google Shape;168;p4"/>
          <p:cNvPicPr/>
          <p:nvPr/>
        </p:nvPicPr>
        <p:blipFill>
          <a:blip r:embed="rId11" cstate="print"/>
          <a:stretch/>
        </p:blipFill>
        <p:spPr>
          <a:xfrm>
            <a:off x="15734160" y="4868640"/>
            <a:ext cx="6507720" cy="4371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173;p5"/>
          <p:cNvSpPr/>
          <p:nvPr/>
        </p:nvSpPr>
        <p:spPr>
          <a:xfrm>
            <a:off x="10783800" y="1346040"/>
            <a:ext cx="11296440" cy="169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es-ES" sz="4800" b="1" strike="noStrike" spc="-1">
                <a:solidFill>
                  <a:schemeClr val="dk2"/>
                </a:solidFill>
                <a:latin typeface="Lato"/>
                <a:ea typeface="Lato"/>
              </a:rPr>
              <a:t>Como es el sector agroalimentario del GAL</a:t>
            </a:r>
            <a:endParaRPr lang="ca-E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Google Shape;174;p5"/>
          <p:cNvSpPr/>
          <p:nvPr/>
        </p:nvSpPr>
        <p:spPr>
          <a:xfrm>
            <a:off x="10783800" y="3092400"/>
            <a:ext cx="11496240" cy="9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9240" tIns="109800" rIns="219240" bIns="109800" anchor="t">
            <a:spAutoFit/>
          </a:bodyPr>
          <a:lstStyle/>
          <a:p>
            <a:pPr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2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dk1"/>
                </a:solidFill>
                <a:latin typeface="Lato Light"/>
                <a:ea typeface="Lato Light"/>
              </a:rPr>
              <a:t>sector primario: 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lnSpc>
                <a:spcPct val="112000"/>
              </a:lnSpc>
              <a:buClr>
                <a:srgbClr val="445469"/>
              </a:buClr>
              <a:buFont typeface="Arial"/>
              <a:buChar char="•"/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Agricultura de secano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lnSpc>
                <a:spcPct val="112000"/>
              </a:lnSpc>
              <a:buClr>
                <a:srgbClr val="445469"/>
              </a:buClr>
              <a:buFont typeface="Lato Light"/>
              <a:buChar char="-"/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Uva, cereal, verdura y fruta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2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dk1"/>
                </a:solidFill>
                <a:latin typeface="Lato Light"/>
                <a:ea typeface="Lato Light"/>
              </a:rPr>
              <a:t>sector secundario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lnSpc>
                <a:spcPct val="112000"/>
              </a:lnSpc>
              <a:buClr>
                <a:srgbClr val="445469"/>
              </a:buClr>
              <a:buFont typeface="Arial"/>
              <a:buChar char="•"/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Elaboradores artesanales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lnSpc>
                <a:spcPct val="112000"/>
              </a:lnSpc>
              <a:buClr>
                <a:srgbClr val="445469"/>
              </a:buClr>
              <a:buFont typeface="Arial"/>
              <a:buChar char="•"/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Elaboradores industriales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2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dk1"/>
                </a:solidFill>
                <a:latin typeface="Lato Light"/>
                <a:ea typeface="Lato Light"/>
              </a:rPr>
              <a:t>sector terciario: 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lnSpc>
                <a:spcPct val="112000"/>
              </a:lnSpc>
              <a:buClr>
                <a:srgbClr val="445469"/>
              </a:buClr>
              <a:buFont typeface="Arial"/>
              <a:buChar char="•"/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comercializadores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lnSpc>
                <a:spcPct val="112000"/>
              </a:lnSpc>
              <a:buClr>
                <a:srgbClr val="445469"/>
              </a:buClr>
              <a:buFont typeface="Arial"/>
              <a:buChar char="•"/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restauración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3" name="Google Shape;175;p5" descr="paisatge-poblet.jpg"/>
          <p:cNvPicPr/>
          <p:nvPr/>
        </p:nvPicPr>
        <p:blipFill>
          <a:blip r:embed="rId2" cstate="print"/>
          <a:srcRect l="8155" r="8150"/>
          <a:stretch/>
        </p:blipFill>
        <p:spPr>
          <a:xfrm>
            <a:off x="2247840" y="1449360"/>
            <a:ext cx="7076880" cy="10415160"/>
          </a:xfrm>
          <a:prstGeom prst="rect">
            <a:avLst/>
          </a:prstGeom>
          <a:ln w="0">
            <a:noFill/>
          </a:ln>
        </p:spPr>
      </p:pic>
      <p:sp>
        <p:nvSpPr>
          <p:cNvPr id="324" name="Google Shape;176;p5"/>
          <p:cNvSpPr/>
          <p:nvPr/>
        </p:nvSpPr>
        <p:spPr>
          <a:xfrm>
            <a:off x="8599320" y="12387240"/>
            <a:ext cx="7264080" cy="10252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pic>
        <p:nvPicPr>
          <p:cNvPr id="325" name="Google Shape;177;p5" descr="IMGP4145.JPG"/>
          <p:cNvPicPr/>
          <p:nvPr/>
        </p:nvPicPr>
        <p:blipFill>
          <a:blip r:embed="rId3" cstate="print"/>
          <a:stretch/>
        </p:blipFill>
        <p:spPr>
          <a:xfrm>
            <a:off x="17857800" y="3164040"/>
            <a:ext cx="3207960" cy="2406240"/>
          </a:xfrm>
          <a:prstGeom prst="rect">
            <a:avLst/>
          </a:prstGeom>
          <a:ln w="0">
            <a:noFill/>
          </a:ln>
        </p:spPr>
      </p:pic>
      <p:pic>
        <p:nvPicPr>
          <p:cNvPr id="326" name="Google Shape;178;p5" descr="D-16540-0026.JPG"/>
          <p:cNvPicPr/>
          <p:nvPr/>
        </p:nvPicPr>
        <p:blipFill>
          <a:blip r:embed="rId4" cstate="print"/>
          <a:stretch/>
        </p:blipFill>
        <p:spPr>
          <a:xfrm>
            <a:off x="17864280" y="6505920"/>
            <a:ext cx="3201480" cy="2130120"/>
          </a:xfrm>
          <a:prstGeom prst="rect">
            <a:avLst/>
          </a:prstGeom>
          <a:ln w="0">
            <a:noFill/>
          </a:ln>
        </p:spPr>
      </p:pic>
      <p:pic>
        <p:nvPicPr>
          <p:cNvPr id="327" name="Google Shape;179;p5" descr="postre-safrà.jpg"/>
          <p:cNvPicPr/>
          <p:nvPr/>
        </p:nvPicPr>
        <p:blipFill>
          <a:blip r:embed="rId5" cstate="print"/>
          <a:stretch/>
        </p:blipFill>
        <p:spPr>
          <a:xfrm>
            <a:off x="17841960" y="9714600"/>
            <a:ext cx="3201480" cy="2069640"/>
          </a:xfrm>
          <a:prstGeom prst="rect">
            <a:avLst/>
          </a:prstGeom>
          <a:ln w="0">
            <a:noFill/>
          </a:ln>
        </p:spPr>
      </p:pic>
      <p:pic>
        <p:nvPicPr>
          <p:cNvPr id="328" name="Google Shape;180;p5"/>
          <p:cNvPicPr/>
          <p:nvPr/>
        </p:nvPicPr>
        <p:blipFill>
          <a:blip r:embed="rId6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185;p7"/>
          <p:cNvSpPr/>
          <p:nvPr/>
        </p:nvSpPr>
        <p:spPr>
          <a:xfrm>
            <a:off x="10783800" y="1346040"/>
            <a:ext cx="11986920" cy="25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es-ES" sz="4800" b="1" strike="noStrike" spc="-1">
                <a:solidFill>
                  <a:schemeClr val="dk2"/>
                </a:solidFill>
                <a:latin typeface="Lato"/>
                <a:ea typeface="Lato"/>
              </a:rPr>
              <a:t>Retos del sector agroalimentario </a:t>
            </a:r>
            <a:endParaRPr lang="ca-ES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endParaRPr lang="ca-E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Google Shape;186;p7"/>
          <p:cNvSpPr/>
          <p:nvPr/>
        </p:nvSpPr>
        <p:spPr>
          <a:xfrm>
            <a:off x="10783800" y="2692440"/>
            <a:ext cx="11496240" cy="1166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9240" tIns="109800" rIns="219240" bIns="109800" anchor="t">
            <a:spAutoFit/>
          </a:bodyPr>
          <a:lstStyle/>
          <a:p>
            <a:pPr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2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· Aumentar el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valor de los alimentos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que se producen y fomentar  la calidad y sostenibilidad. 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2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2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· Potenciar la elaboración de los alimentos que se producen de manera que el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valor añadido repercuta en el territorio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2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2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· Fomentar que el sector primario pueda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ganarse la vida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 y cuente con estructuras que le ayuden a la </a:t>
            </a:r>
            <a:r>
              <a:rPr lang="es-ES" sz="3600" b="1" strike="noStrike" spc="-1">
                <a:solidFill>
                  <a:schemeClr val="dk1"/>
                </a:solidFill>
                <a:latin typeface="Lato"/>
                <a:ea typeface="Lato"/>
              </a:rPr>
              <a:t>diversificación econòmica</a:t>
            </a:r>
            <a:r>
              <a:rPr lang="es-ES" sz="3600" b="0" strike="noStrike" spc="-1">
                <a:solidFill>
                  <a:schemeClr val="dk1"/>
                </a:solidFill>
                <a:latin typeface="Lato Light"/>
                <a:ea typeface="Lato Light"/>
              </a:rPr>
              <a:t>.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912960" algn="just">
              <a:lnSpc>
                <a:spcPct val="112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912960" algn="just">
              <a:lnSpc>
                <a:spcPct val="112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2741760" algn="just">
              <a:lnSpc>
                <a:spcPct val="112000"/>
              </a:lnSpc>
              <a:tabLst>
                <a:tab pos="0" algn="l"/>
              </a:tabLst>
            </a:pP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marL="912960"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  <a:p>
            <a:pPr marL="912960"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  <a:p>
            <a:pPr marL="912960"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5000"/>
              </a:lnSpc>
              <a:tabLst>
                <a:tab pos="0" algn="l"/>
              </a:tabLst>
            </a:pPr>
            <a:endParaRPr lang="ca-E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Google Shape;187;p7"/>
          <p:cNvSpPr/>
          <p:nvPr/>
        </p:nvSpPr>
        <p:spPr>
          <a:xfrm>
            <a:off x="8599320" y="12387240"/>
            <a:ext cx="7264080" cy="10252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pic>
        <p:nvPicPr>
          <p:cNvPr id="332" name="Google Shape;188;p7" descr="Foto-cultiu-Mas-Fàbregues.jpg"/>
          <p:cNvPicPr/>
          <p:nvPr/>
        </p:nvPicPr>
        <p:blipFill>
          <a:blip r:embed="rId2" cstate="print"/>
          <a:srcRect t="67" b="67"/>
          <a:stretch/>
        </p:blipFill>
        <p:spPr>
          <a:xfrm>
            <a:off x="2316240" y="1449360"/>
            <a:ext cx="7075080" cy="10415160"/>
          </a:xfrm>
          <a:prstGeom prst="rect">
            <a:avLst/>
          </a:prstGeom>
          <a:ln w="0">
            <a:noFill/>
          </a:ln>
        </p:spPr>
      </p:pic>
      <p:sp>
        <p:nvSpPr>
          <p:cNvPr id="333" name="Google Shape;189;p7"/>
          <p:cNvSpPr/>
          <p:nvPr/>
        </p:nvSpPr>
        <p:spPr>
          <a:xfrm>
            <a:off x="22490280" y="3577320"/>
            <a:ext cx="1525320" cy="226008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gradFill rotWithShape="0">
            <a:gsLst>
              <a:gs pos="0">
                <a:srgbClr val="A5C270"/>
              </a:gs>
              <a:gs pos="100000">
                <a:srgbClr val="9CBF56"/>
              </a:gs>
            </a:gsLst>
            <a:lin ang="5400000"/>
          </a:gradFill>
          <a:ln w="9525">
            <a:solidFill>
              <a:srgbClr val="9BBB5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334" name="Google Shape;190;p7"/>
          <p:cNvSpPr/>
          <p:nvPr/>
        </p:nvSpPr>
        <p:spPr>
          <a:xfrm>
            <a:off x="22489920" y="6244200"/>
            <a:ext cx="1525320" cy="226008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gradFill rotWithShape="0">
            <a:gsLst>
              <a:gs pos="0">
                <a:srgbClr val="A5C270"/>
              </a:gs>
              <a:gs pos="100000">
                <a:srgbClr val="9CBF56"/>
              </a:gs>
            </a:gsLst>
            <a:lin ang="5400000"/>
          </a:gradFill>
          <a:ln w="9525">
            <a:solidFill>
              <a:srgbClr val="9BBB5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pic>
        <p:nvPicPr>
          <p:cNvPr id="335" name="Google Shape;191;p7"/>
          <p:cNvPicPr/>
          <p:nvPr/>
        </p:nvPicPr>
        <p:blipFill>
          <a:blip r:embed="rId3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197;p9"/>
          <p:cNvSpPr/>
          <p:nvPr/>
        </p:nvSpPr>
        <p:spPr>
          <a:xfrm>
            <a:off x="17544960" y="8898120"/>
            <a:ext cx="3941280" cy="353412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337" name="Google Shape;198;p9"/>
          <p:cNvSpPr/>
          <p:nvPr/>
        </p:nvSpPr>
        <p:spPr>
          <a:xfrm>
            <a:off x="12677760" y="8898120"/>
            <a:ext cx="3941280" cy="353412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338" name="Google Shape;199;p9"/>
          <p:cNvSpPr/>
          <p:nvPr/>
        </p:nvSpPr>
        <p:spPr>
          <a:xfrm>
            <a:off x="7810560" y="8898120"/>
            <a:ext cx="3941280" cy="353412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339" name="Google Shape;200;p9"/>
          <p:cNvSpPr/>
          <p:nvPr/>
        </p:nvSpPr>
        <p:spPr>
          <a:xfrm>
            <a:off x="2943360" y="8898120"/>
            <a:ext cx="3941280" cy="35341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lt1"/>
              </a:solidFill>
              <a:latin typeface="Lato Light"/>
              <a:ea typeface="Lato Light"/>
            </a:endParaRPr>
          </a:p>
        </p:txBody>
      </p:sp>
      <p:sp>
        <p:nvSpPr>
          <p:cNvPr id="340" name="Google Shape;201;p9"/>
          <p:cNvSpPr/>
          <p:nvPr/>
        </p:nvSpPr>
        <p:spPr>
          <a:xfrm>
            <a:off x="17544960" y="9478800"/>
            <a:ext cx="3844440" cy="267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440" tIns="108720" rIns="217440" bIns="108720" anchor="t">
            <a:spAutoFit/>
          </a:bodyPr>
          <a:lstStyle/>
          <a:p>
            <a:pPr algn="ctr">
              <a:lnSpc>
                <a:spcPct val="112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lt1"/>
                </a:solidFill>
                <a:latin typeface="Lato Light"/>
                <a:ea typeface="Lato Light"/>
              </a:rPr>
              <a:t>Garantizar orígen, calidad, seguridad y autenticidad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Google Shape;202;p9"/>
          <p:cNvSpPr/>
          <p:nvPr/>
        </p:nvSpPr>
        <p:spPr>
          <a:xfrm>
            <a:off x="12754080" y="9478800"/>
            <a:ext cx="3844440" cy="267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440" tIns="108720" rIns="217440" bIns="108720" anchor="t">
            <a:spAutoFit/>
          </a:bodyPr>
          <a:lstStyle/>
          <a:p>
            <a:pPr algn="ctr">
              <a:lnSpc>
                <a:spcPct val="112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lt1"/>
                </a:solidFill>
                <a:latin typeface="Lato Light"/>
                <a:ea typeface="Lato Light"/>
              </a:rPr>
              <a:t>Fomentar acciones de servicio al bien común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Google Shape;203;p9"/>
          <p:cNvSpPr/>
          <p:nvPr/>
        </p:nvSpPr>
        <p:spPr>
          <a:xfrm>
            <a:off x="7862760" y="9434520"/>
            <a:ext cx="3844440" cy="267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440" tIns="108720" rIns="217440" bIns="108720" anchor="t">
            <a:spAutoFit/>
          </a:bodyPr>
          <a:lstStyle/>
          <a:p>
            <a:pPr algn="ctr">
              <a:lnSpc>
                <a:spcPct val="112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lt1"/>
                </a:solidFill>
                <a:latin typeface="Lato Light"/>
                <a:ea typeface="Lato Light"/>
              </a:rPr>
              <a:t>Crear valor en el sector primario y transformación 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2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lt1"/>
                </a:solidFill>
                <a:latin typeface="Lato Light"/>
                <a:ea typeface="Lato Light"/>
              </a:rPr>
              <a:t>agroalimentaria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Google Shape;204;p9"/>
          <p:cNvSpPr/>
          <p:nvPr/>
        </p:nvSpPr>
        <p:spPr>
          <a:xfrm>
            <a:off x="2963880" y="8898120"/>
            <a:ext cx="3844440" cy="267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440" tIns="108720" rIns="217440" bIns="108720" anchor="t">
            <a:spAutoFit/>
          </a:bodyPr>
          <a:lstStyle/>
          <a:p>
            <a:pPr algn="ctr">
              <a:lnSpc>
                <a:spcPct val="112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chemeClr val="lt1"/>
                </a:solidFill>
                <a:latin typeface="Lato Light"/>
                <a:ea typeface="Lato Light"/>
              </a:rPr>
              <a:t>Dar a conocer los productos y la calidad de nuestro territorio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Google Shape;205;p9"/>
          <p:cNvSpPr/>
          <p:nvPr/>
        </p:nvSpPr>
        <p:spPr>
          <a:xfrm>
            <a:off x="7232760" y="573120"/>
            <a:ext cx="9917640" cy="387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Objectivos de los proyectos desarrollados por el GAL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5" name="Google Shape;206;p9"/>
          <p:cNvPicPr/>
          <p:nvPr/>
        </p:nvPicPr>
        <p:blipFill>
          <a:blip r:embed="rId3" cstate="print"/>
          <a:srcRect l="8913" r="8913"/>
          <a:stretch/>
        </p:blipFill>
        <p:spPr>
          <a:xfrm>
            <a:off x="17544960" y="4014720"/>
            <a:ext cx="3925440" cy="4882680"/>
          </a:xfrm>
          <a:prstGeom prst="rect">
            <a:avLst/>
          </a:prstGeom>
          <a:ln w="0">
            <a:noFill/>
          </a:ln>
        </p:spPr>
      </p:pic>
      <p:sp>
        <p:nvSpPr>
          <p:cNvPr id="346" name="Google Shape;207;p9"/>
          <p:cNvSpPr/>
          <p:nvPr/>
        </p:nvSpPr>
        <p:spPr>
          <a:xfrm>
            <a:off x="8399520" y="12655440"/>
            <a:ext cx="7508520" cy="7567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pic>
        <p:nvPicPr>
          <p:cNvPr id="347" name="Google Shape;208;p9"/>
          <p:cNvPicPr/>
          <p:nvPr/>
        </p:nvPicPr>
        <p:blipFill>
          <a:blip r:embed="rId4" cstate="print"/>
          <a:srcRect l="23213" r="23213"/>
          <a:stretch/>
        </p:blipFill>
        <p:spPr>
          <a:xfrm>
            <a:off x="2943360" y="4014720"/>
            <a:ext cx="3925440" cy="4882680"/>
          </a:xfrm>
          <a:prstGeom prst="rect">
            <a:avLst/>
          </a:prstGeom>
          <a:ln w="0">
            <a:noFill/>
          </a:ln>
        </p:spPr>
      </p:pic>
      <p:pic>
        <p:nvPicPr>
          <p:cNvPr id="348" name="Google Shape;209;p9"/>
          <p:cNvPicPr/>
          <p:nvPr/>
        </p:nvPicPr>
        <p:blipFill>
          <a:blip r:embed="rId5" cstate="print"/>
          <a:srcRect l="23349" r="23349"/>
          <a:stretch/>
        </p:blipFill>
        <p:spPr>
          <a:xfrm>
            <a:off x="12677760" y="4014720"/>
            <a:ext cx="3925440" cy="4882680"/>
          </a:xfrm>
          <a:prstGeom prst="rect">
            <a:avLst/>
          </a:prstGeom>
          <a:ln w="0">
            <a:noFill/>
          </a:ln>
        </p:spPr>
      </p:pic>
      <p:pic>
        <p:nvPicPr>
          <p:cNvPr id="349" name="Google Shape;210;p9"/>
          <p:cNvPicPr/>
          <p:nvPr/>
        </p:nvPicPr>
        <p:blipFill>
          <a:blip r:embed="rId6" cstate="print"/>
          <a:srcRect l="23003" r="23003"/>
          <a:stretch/>
        </p:blipFill>
        <p:spPr>
          <a:xfrm>
            <a:off x="7810560" y="4014720"/>
            <a:ext cx="3925440" cy="4882680"/>
          </a:xfrm>
          <a:prstGeom prst="rect">
            <a:avLst/>
          </a:prstGeom>
          <a:ln w="0">
            <a:noFill/>
          </a:ln>
        </p:spPr>
      </p:pic>
      <p:pic>
        <p:nvPicPr>
          <p:cNvPr id="350" name="Google Shape;211;p9"/>
          <p:cNvPicPr/>
          <p:nvPr/>
        </p:nvPicPr>
        <p:blipFill>
          <a:blip r:embed="rId7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216;p6"/>
          <p:cNvSpPr/>
          <p:nvPr/>
        </p:nvSpPr>
        <p:spPr>
          <a:xfrm>
            <a:off x="3145320" y="1195560"/>
            <a:ext cx="1808640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5400" b="1" strike="noStrike" spc="-1">
                <a:solidFill>
                  <a:schemeClr val="dk2"/>
                </a:solidFill>
                <a:latin typeface="Lato"/>
                <a:ea typeface="Lato"/>
              </a:rPr>
              <a:t>Los  productos agroalimentarios  </a:t>
            </a:r>
            <a:endParaRPr lang="ca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Google Shape;217;p6"/>
          <p:cNvSpPr/>
          <p:nvPr/>
        </p:nvSpPr>
        <p:spPr>
          <a:xfrm>
            <a:off x="4062240" y="11121120"/>
            <a:ext cx="3580920" cy="168084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D.O. Siurana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Google Shape;218;p6"/>
          <p:cNvSpPr/>
          <p:nvPr/>
        </p:nvSpPr>
        <p:spPr>
          <a:xfrm>
            <a:off x="6426360" y="8565480"/>
            <a:ext cx="2712600" cy="905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frutas 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Google Shape;219;p6"/>
          <p:cNvSpPr/>
          <p:nvPr/>
        </p:nvSpPr>
        <p:spPr>
          <a:xfrm>
            <a:off x="16463880" y="9502560"/>
            <a:ext cx="5798520" cy="168084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D.O. Conca de Barberà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Google Shape;220;p6"/>
          <p:cNvSpPr/>
          <p:nvPr/>
        </p:nvSpPr>
        <p:spPr>
          <a:xfrm>
            <a:off x="18382680" y="4251960"/>
            <a:ext cx="2477520" cy="905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trufa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Google Shape;221;p6"/>
          <p:cNvSpPr/>
          <p:nvPr/>
        </p:nvSpPr>
        <p:spPr>
          <a:xfrm>
            <a:off x="7545240" y="3323160"/>
            <a:ext cx="3741120" cy="90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vino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Google Shape;222;p6"/>
          <p:cNvSpPr/>
          <p:nvPr/>
        </p:nvSpPr>
        <p:spPr>
          <a:xfrm>
            <a:off x="12065760" y="3648240"/>
            <a:ext cx="3444480" cy="168084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melmeladas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Google Shape;223;p6"/>
          <p:cNvSpPr/>
          <p:nvPr/>
        </p:nvSpPr>
        <p:spPr>
          <a:xfrm>
            <a:off x="4338720" y="3652200"/>
            <a:ext cx="3028680" cy="90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queso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Google Shape;224;p6"/>
          <p:cNvSpPr/>
          <p:nvPr/>
        </p:nvSpPr>
        <p:spPr>
          <a:xfrm>
            <a:off x="16060680" y="4334400"/>
            <a:ext cx="2033280" cy="168084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patés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Google Shape;225;p6"/>
          <p:cNvSpPr/>
          <p:nvPr/>
        </p:nvSpPr>
        <p:spPr>
          <a:xfrm>
            <a:off x="15963840" y="6112440"/>
            <a:ext cx="5532120" cy="168084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dulces y pasteleria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Google Shape;226;p6"/>
          <p:cNvSpPr/>
          <p:nvPr/>
        </p:nvSpPr>
        <p:spPr>
          <a:xfrm>
            <a:off x="6684840" y="5048640"/>
            <a:ext cx="2712600" cy="168084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vinagre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Google Shape;227;p6"/>
          <p:cNvSpPr/>
          <p:nvPr/>
        </p:nvSpPr>
        <p:spPr>
          <a:xfrm>
            <a:off x="9848880" y="5271120"/>
            <a:ext cx="5746320" cy="16808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condimentos i especies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Google Shape;228;p6"/>
          <p:cNvSpPr/>
          <p:nvPr/>
        </p:nvSpPr>
        <p:spPr>
          <a:xfrm>
            <a:off x="2955960" y="5052240"/>
            <a:ext cx="3028680" cy="168084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     aceite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Google Shape;229;p6"/>
          <p:cNvSpPr/>
          <p:nvPr/>
        </p:nvSpPr>
        <p:spPr>
          <a:xfrm>
            <a:off x="7628040" y="7007400"/>
            <a:ext cx="2220480" cy="90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miel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Google Shape;230;p6"/>
          <p:cNvSpPr/>
          <p:nvPr/>
        </p:nvSpPr>
        <p:spPr>
          <a:xfrm>
            <a:off x="10323360" y="7077960"/>
            <a:ext cx="4674960" cy="90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frutos secos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Google Shape;231;p6"/>
          <p:cNvSpPr/>
          <p:nvPr/>
        </p:nvSpPr>
        <p:spPr>
          <a:xfrm>
            <a:off x="4824360" y="6419880"/>
            <a:ext cx="2477520" cy="16808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licores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Google Shape;232;p6"/>
          <p:cNvSpPr/>
          <p:nvPr/>
        </p:nvSpPr>
        <p:spPr>
          <a:xfrm>
            <a:off x="18783720" y="8178480"/>
            <a:ext cx="2712600" cy="168084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verduras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Google Shape;233;p6"/>
          <p:cNvSpPr/>
          <p:nvPr/>
        </p:nvSpPr>
        <p:spPr>
          <a:xfrm>
            <a:off x="17591040" y="10826640"/>
            <a:ext cx="3741120" cy="16808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ajo  de Belltall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Google Shape;234;p6"/>
          <p:cNvSpPr/>
          <p:nvPr/>
        </p:nvSpPr>
        <p:spPr>
          <a:xfrm>
            <a:off x="7746840" y="10440360"/>
            <a:ext cx="7848360" cy="168084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castaña de Vilanova de Prades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Google Shape;235;p6"/>
          <p:cNvSpPr/>
          <p:nvPr/>
        </p:nvSpPr>
        <p:spPr>
          <a:xfrm>
            <a:off x="10134720" y="8251920"/>
            <a:ext cx="7270920" cy="168084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Alimentos de quita gama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Google Shape;236;p6"/>
          <p:cNvSpPr/>
          <p:nvPr/>
        </p:nvSpPr>
        <p:spPr>
          <a:xfrm>
            <a:off x="15353280" y="2562120"/>
            <a:ext cx="3238920" cy="14709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cava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Google Shape;237;p6"/>
          <p:cNvSpPr/>
          <p:nvPr/>
        </p:nvSpPr>
        <p:spPr>
          <a:xfrm>
            <a:off x="2525760" y="9887760"/>
            <a:ext cx="5798520" cy="90936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D.O. Priorat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Google Shape;238;p6"/>
          <p:cNvSpPr/>
          <p:nvPr/>
        </p:nvSpPr>
        <p:spPr>
          <a:xfrm>
            <a:off x="9822600" y="9731160"/>
            <a:ext cx="5798520" cy="90936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D.O. Catalunya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Google Shape;239;p6"/>
          <p:cNvSpPr/>
          <p:nvPr/>
        </p:nvSpPr>
        <p:spPr>
          <a:xfrm>
            <a:off x="1303200" y="7915320"/>
            <a:ext cx="3741120" cy="15760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4320" rIns="27432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600" b="1" strike="noStrike" spc="-1">
                <a:solidFill>
                  <a:schemeClr val="lt1"/>
                </a:solidFill>
                <a:latin typeface="Lato"/>
                <a:ea typeface="Lato"/>
              </a:rPr>
              <a:t>cereal</a:t>
            </a:r>
            <a:endParaRPr lang="ca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5" name="Google Shape;240;p6"/>
          <p:cNvPicPr/>
          <p:nvPr/>
        </p:nvPicPr>
        <p:blipFill>
          <a:blip r:embed="rId2" cstate="print"/>
          <a:stretch/>
        </p:blipFill>
        <p:spPr>
          <a:xfrm>
            <a:off x="8469360" y="1266228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246;g128ec8973f8_0_18"/>
          <p:cNvPicPr/>
          <p:nvPr/>
        </p:nvPicPr>
        <p:blipFill>
          <a:blip r:embed="rId3" cstate="print"/>
          <a:srcRect t="10743" b="27877"/>
          <a:stretch/>
        </p:blipFill>
        <p:spPr>
          <a:xfrm>
            <a:off x="1664640" y="2960280"/>
            <a:ext cx="21047760" cy="8091000"/>
          </a:xfrm>
          <a:prstGeom prst="rect">
            <a:avLst/>
          </a:prstGeom>
          <a:ln w="0">
            <a:noFill/>
          </a:ln>
        </p:spPr>
      </p:pic>
      <p:pic>
        <p:nvPicPr>
          <p:cNvPr id="377" name="Google Shape;247;g128ec8973f8_0_18"/>
          <p:cNvPicPr/>
          <p:nvPr/>
        </p:nvPicPr>
        <p:blipFill>
          <a:blip r:embed="rId4" cstate="print"/>
          <a:stretch/>
        </p:blipFill>
        <p:spPr>
          <a:xfrm>
            <a:off x="8469360" y="12493800"/>
            <a:ext cx="7438680" cy="70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252;p2"/>
          <p:cNvSpPr/>
          <p:nvPr/>
        </p:nvSpPr>
        <p:spPr>
          <a:xfrm>
            <a:off x="8599320" y="12387240"/>
            <a:ext cx="7264080" cy="102528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a-ES" sz="3600" b="0" strike="noStrike" spc="-1">
              <a:solidFill>
                <a:schemeClr val="dk1"/>
              </a:solidFill>
              <a:latin typeface="Lato Light"/>
              <a:ea typeface="Lato Light"/>
            </a:endParaRPr>
          </a:p>
        </p:txBody>
      </p:sp>
      <p:pic>
        <p:nvPicPr>
          <p:cNvPr id="379" name="Google Shape;253;p2"/>
          <p:cNvPicPr/>
          <p:nvPr/>
        </p:nvPicPr>
        <p:blipFill>
          <a:blip r:embed="rId2" cstate="print"/>
          <a:stretch/>
        </p:blipFill>
        <p:spPr>
          <a:xfrm>
            <a:off x="4563360" y="2678400"/>
            <a:ext cx="15336360" cy="9852840"/>
          </a:xfrm>
          <a:prstGeom prst="rect">
            <a:avLst/>
          </a:prstGeom>
          <a:ln w="0">
            <a:noFill/>
          </a:ln>
        </p:spPr>
      </p:pic>
      <p:sp>
        <p:nvSpPr>
          <p:cNvPr id="380" name="Google Shape;254;p2"/>
          <p:cNvSpPr/>
          <p:nvPr/>
        </p:nvSpPr>
        <p:spPr>
          <a:xfrm>
            <a:off x="2479320" y="1068480"/>
            <a:ext cx="16774920" cy="97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5200" b="0" strike="noStrike" spc="-1">
                <a:solidFill>
                  <a:srgbClr val="000000"/>
                </a:solidFill>
                <a:latin typeface="Lato"/>
                <a:ea typeface="Lato"/>
              </a:rPr>
              <a:t>Obradores compartidos:</a:t>
            </a:r>
            <a:endParaRPr lang="ca-ES" sz="5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1" name="Google Shape;255;p2"/>
          <p:cNvPicPr/>
          <p:nvPr/>
        </p:nvPicPr>
        <p:blipFill>
          <a:blip r:embed="rId3" cstate="print"/>
          <a:stretch/>
        </p:blipFill>
        <p:spPr>
          <a:xfrm>
            <a:off x="8469360" y="12708000"/>
            <a:ext cx="7438680" cy="704520"/>
          </a:xfrm>
          <a:prstGeom prst="rect">
            <a:avLst/>
          </a:prstGeom>
          <a:ln w="0">
            <a:noFill/>
          </a:ln>
        </p:spPr>
      </p:pic>
      <p:sp>
        <p:nvSpPr>
          <p:cNvPr id="382" name="Google Shape;256;p2"/>
          <p:cNvSpPr/>
          <p:nvPr/>
        </p:nvSpPr>
        <p:spPr>
          <a:xfrm>
            <a:off x="10533600" y="9349560"/>
            <a:ext cx="665640" cy="591840"/>
          </a:xfrm>
          <a:prstGeom prst="flowChartExtract">
            <a:avLst/>
          </a:prstGeom>
          <a:solidFill>
            <a:schemeClr val="accent2"/>
          </a:solidFill>
          <a:ln w="9525">
            <a:solidFill>
              <a:srgbClr val="A5C27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83" name="Google Shape;257;p2"/>
          <p:cNvSpPr/>
          <p:nvPr/>
        </p:nvSpPr>
        <p:spPr>
          <a:xfrm>
            <a:off x="12832200" y="8465760"/>
            <a:ext cx="665640" cy="591840"/>
          </a:xfrm>
          <a:prstGeom prst="flowChartExtract">
            <a:avLst/>
          </a:prstGeom>
          <a:solidFill>
            <a:schemeClr val="accent2"/>
          </a:solidFill>
          <a:ln w="9525">
            <a:solidFill>
              <a:srgbClr val="A5C27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84" name="Google Shape;258;p2"/>
          <p:cNvSpPr/>
          <p:nvPr/>
        </p:nvSpPr>
        <p:spPr>
          <a:xfrm>
            <a:off x="17079840" y="4005000"/>
            <a:ext cx="665640" cy="591840"/>
          </a:xfrm>
          <a:prstGeom prst="flowChartExtract">
            <a:avLst/>
          </a:prstGeom>
          <a:solidFill>
            <a:schemeClr val="accent2"/>
          </a:solidFill>
          <a:ln w="9525">
            <a:solidFill>
              <a:srgbClr val="A5C27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ca-ES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motagua light prueba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motagua light prueba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Theme">
  <a:themeElements>
    <a:clrScheme name="motagua light prueba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Theme">
  <a:themeElements>
    <a:clrScheme name="motagua light prueba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Theme">
  <a:themeElements>
    <a:clrScheme name="motagua light prueba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Theme">
  <a:themeElements>
    <a:clrScheme name="motagua light prueba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</TotalTime>
  <Words>963</Words>
  <Application>Microsoft Office PowerPoint</Application>
  <PresentationFormat>Personalizado</PresentationFormat>
  <Paragraphs>193</Paragraphs>
  <Slides>22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22</vt:i4>
      </vt:variant>
    </vt:vector>
  </HeadingPairs>
  <TitlesOfParts>
    <vt:vector size="38" baseType="lpstr">
      <vt:lpstr>Arial</vt:lpstr>
      <vt:lpstr>Calibri</vt:lpstr>
      <vt:lpstr>DejaVu Sans</vt:lpstr>
      <vt:lpstr>Lato</vt:lpstr>
      <vt:lpstr>Lato Black</vt:lpstr>
      <vt:lpstr>Lato Light</vt:lpstr>
      <vt:lpstr>Symbol</vt:lpstr>
      <vt:lpstr>Times New Roman</vt:lpstr>
      <vt:lpstr>Wingdings</vt:lpstr>
      <vt:lpstr>Default Theme</vt:lpstr>
      <vt:lpstr>Default Theme</vt:lpstr>
      <vt:lpstr>Default Theme</vt:lpstr>
      <vt:lpstr>Default Theme</vt:lpstr>
      <vt:lpstr>Default Theme</vt:lpstr>
      <vt:lpstr>Tema de Office</vt:lpstr>
      <vt:lpstr>Default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Jetfabrik</dc:creator>
  <cp:lastModifiedBy>jparis</cp:lastModifiedBy>
  <cp:revision>8</cp:revision>
  <dcterms:created xsi:type="dcterms:W3CDTF">2014-11-12T21:47:38Z</dcterms:created>
  <dcterms:modified xsi:type="dcterms:W3CDTF">2026-05-18T07:00:45Z</dcterms:modified>
  <dc:language>ca-ES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23</vt:r8>
  </property>
  <property fmtid="{D5CDD505-2E9C-101B-9397-08002B2CF9AE}" pid="3" name="PresentationFormat">
    <vt:lpwstr>Personalizado</vt:lpwstr>
  </property>
  <property fmtid="{D5CDD505-2E9C-101B-9397-08002B2CF9AE}" pid="4" name="Slides">
    <vt:r8>23</vt:r8>
  </property>
</Properties>
</file>